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0"/>
  </p:notesMasterIdLst>
  <p:sldIdLst>
    <p:sldId id="256" r:id="rId2"/>
    <p:sldId id="278" r:id="rId3"/>
    <p:sldId id="280" r:id="rId4"/>
    <p:sldId id="275" r:id="rId5"/>
    <p:sldId id="279" r:id="rId6"/>
    <p:sldId id="277" r:id="rId7"/>
    <p:sldId id="281" r:id="rId8"/>
    <p:sldId id="282" r:id="rId9"/>
    <p:sldId id="283" r:id="rId10"/>
    <p:sldId id="284" r:id="rId11"/>
    <p:sldId id="285" r:id="rId12"/>
    <p:sldId id="286" r:id="rId13"/>
    <p:sldId id="257" r:id="rId14"/>
    <p:sldId id="289" r:id="rId15"/>
    <p:sldId id="290" r:id="rId16"/>
    <p:sldId id="291" r:id="rId17"/>
    <p:sldId id="292" r:id="rId18"/>
    <p:sldId id="293" r:id="rId19"/>
    <p:sldId id="297" r:id="rId20"/>
    <p:sldId id="294" r:id="rId21"/>
    <p:sldId id="299" r:id="rId22"/>
    <p:sldId id="296" r:id="rId23"/>
    <p:sldId id="301" r:id="rId24"/>
    <p:sldId id="302" r:id="rId25"/>
    <p:sldId id="304" r:id="rId26"/>
    <p:sldId id="305" r:id="rId27"/>
    <p:sldId id="306" r:id="rId28"/>
    <p:sldId id="308" r:id="rId29"/>
    <p:sldId id="307" r:id="rId30"/>
    <p:sldId id="309" r:id="rId31"/>
    <p:sldId id="303" r:id="rId32"/>
    <p:sldId id="310" r:id="rId33"/>
    <p:sldId id="312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323" r:id="rId43"/>
    <p:sldId id="321" r:id="rId44"/>
    <p:sldId id="322" r:id="rId45"/>
    <p:sldId id="276" r:id="rId46"/>
    <p:sldId id="287" r:id="rId47"/>
    <p:sldId id="288" r:id="rId48"/>
    <p:sldId id="258" r:id="rId49"/>
  </p:sldIdLst>
  <p:sldSz cx="9144000" cy="5143500" type="screen16x9"/>
  <p:notesSz cx="6858000" cy="9144000"/>
  <p:embeddedFontLst>
    <p:embeddedFont>
      <p:font typeface="Roboto" panose="02000000000000000000" pitchFamily="2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58"/>
    <p:restoredTop sz="94694"/>
  </p:normalViewPr>
  <p:slideViewPr>
    <p:cSldViewPr snapToGrid="0">
      <p:cViewPr varScale="1">
        <p:scale>
          <a:sx n="139" d="100"/>
          <a:sy n="139" d="100"/>
        </p:scale>
        <p:origin x="184" y="5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755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248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536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07651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02172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0745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64030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31142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28195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51228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8001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25552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60270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87145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8390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58623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02023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58215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80080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66303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45255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00787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67696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92190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69503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0657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50867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05607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29889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2240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6147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37288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21698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524755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0782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625497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99791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92221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5428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9408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e4f88bdd9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e4f88bdd9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4389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0487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1992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7067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e4f88bd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e4f88bd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9324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.br/Kubernetes-Running-Dive-Future-Infrastructure/dp/109811020X/ref=pd_bxgy_d_sccl_1/133-2850784-2386022?pd_rd_w=nFSmj&amp;content-id=amzn1.sym.758f3509-df88-4265-806c-565a738dc05d&amp;pf_rd_p=758f3509-df88-4265-806c-565a738dc05d&amp;pf_rd_r=J26DTWP2CDYMKWADNTJV&amp;pd_rd_wg=xxubF&amp;pd_rd_r=58689ae6-05d8-45ae-99c4-90db252e8c4d&amp;pd_rd_i=109811020X&amp;psc=1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amazon.com.br/Kubernetes-Cookbook-S%C3%A9bastien-Goasguen/dp/1491979682" TargetMode="External"/><Relationship Id="rId4" Type="http://schemas.openxmlformats.org/officeDocument/2006/relationships/hyperlink" Target="https://www.amazon.com.br/Cloud-Native-Devops-Kubernetes-Applications/dp/1098116828/ref=sr_1_1?__mk_pt_BR=%C3%85M%C3%85%C5%BD%C3%95%C3%91&amp;crid=1HY8ITEUR8U6&amp;keywords=Cloud+Native+DevOps+with+Kubernetes%3A+Building%2C+Deploying%2C+and+Scaling+Modern+Applications+in+the+Cloud&amp;qid=1700771441&amp;s=books&amp;sprefix=%2Cstripbooks%2C365&amp;sr=1-1&amp;ufe=app_do%3Aamzn1.fos.4bb5663b-6f7d-4772-84fa-7c7f565ec65b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cf.io/projects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isfelipe998/docker-kubernetes-arq-com-2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3419061" y="2215500"/>
            <a:ext cx="5266339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Implementação com Docker + K8S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Felipe </a:t>
            </a:r>
            <a:r>
              <a:rPr lang="pt-BR" sz="1800" dirty="0" err="1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Drumm</a:t>
            </a:r>
            <a:br>
              <a:rPr lang="pt-BR" sz="1800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pt-BR" sz="1800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Fernando Cipriano</a:t>
            </a:r>
            <a:br>
              <a:rPr lang="pt-BR" sz="1800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pt-BR" sz="1800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Luís Felipe Borsoi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246490" y="198782"/>
            <a:ext cx="5266339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Registry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CB89D-FBCE-DA47-9145-6C08E544E686}"/>
              </a:ext>
            </a:extLst>
          </p:cNvPr>
          <p:cNvSpPr txBox="1"/>
          <p:nvPr/>
        </p:nvSpPr>
        <p:spPr>
          <a:xfrm>
            <a:off x="246490" y="911282"/>
            <a:ext cx="844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829098-A3C5-2A4B-86DF-9C250675B10C}"/>
              </a:ext>
            </a:extLst>
          </p:cNvPr>
          <p:cNvSpPr txBox="1"/>
          <p:nvPr/>
        </p:nvSpPr>
        <p:spPr>
          <a:xfrm>
            <a:off x="330612" y="911282"/>
            <a:ext cx="812162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Basicamente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é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um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sistema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arquivos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que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armazena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distribui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container images;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Pode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ser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público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ou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privado;</a:t>
            </a:r>
          </a:p>
        </p:txBody>
      </p:sp>
      <p:pic>
        <p:nvPicPr>
          <p:cNvPr id="9218" name="Picture 2" descr="Track how many times docker image was pulled | by Huseyn Gasimov | FAUN  Publication">
            <a:extLst>
              <a:ext uri="{FF2B5EF4-FFF2-40B4-BE49-F238E27FC236}">
                <a16:creationId xmlns:a16="http://schemas.microsoft.com/office/drawing/2014/main" id="{2FD190F7-D9CB-2C44-9ADA-D316E9263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514" y="1758287"/>
            <a:ext cx="3612819" cy="188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Tweets with replies by Red Hat Quay (@quayio) / Twitter">
            <a:extLst>
              <a:ext uri="{FF2B5EF4-FFF2-40B4-BE49-F238E27FC236}">
                <a16:creationId xmlns:a16="http://schemas.microsoft.com/office/drawing/2014/main" id="{5E5B10FE-7C0D-824C-9ED0-B3BFC597A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28" y="1897406"/>
            <a:ext cx="1603679" cy="160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Amazon Elastic Container Registry (ECR)">
            <a:extLst>
              <a:ext uri="{FF2B5EF4-FFF2-40B4-BE49-F238E27FC236}">
                <a16:creationId xmlns:a16="http://schemas.microsoft.com/office/drawing/2014/main" id="{B1A20932-34AA-3145-AFF2-88A50EFD42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162" y="1277134"/>
            <a:ext cx="1062075" cy="1192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CNCF Cloud Native Interactive Landscape">
            <a:extLst>
              <a:ext uri="{FF2B5EF4-FFF2-40B4-BE49-F238E27FC236}">
                <a16:creationId xmlns:a16="http://schemas.microsoft.com/office/drawing/2014/main" id="{1F4B0F0C-4728-0F47-96B0-2E68B12EC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140" y="3270201"/>
            <a:ext cx="1979875" cy="1203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Associate Azure Container Registry and Kubernetes Cluster | Michael  Chudinov. My personal blog">
            <a:extLst>
              <a:ext uri="{FF2B5EF4-FFF2-40B4-BE49-F238E27FC236}">
                <a16:creationId xmlns:a16="http://schemas.microsoft.com/office/drawing/2014/main" id="{8262631C-B677-084B-B98E-C06D93D91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837" y="3897180"/>
            <a:ext cx="1498871" cy="1047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558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246490" y="198782"/>
            <a:ext cx="5266339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 err="1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Image</a:t>
            </a: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400" b="1" dirty="0" err="1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Layers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CB89D-FBCE-DA47-9145-6C08E544E686}"/>
              </a:ext>
            </a:extLst>
          </p:cNvPr>
          <p:cNvSpPr txBox="1"/>
          <p:nvPr/>
        </p:nvSpPr>
        <p:spPr>
          <a:xfrm>
            <a:off x="246490" y="911282"/>
            <a:ext cx="844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829098-A3C5-2A4B-86DF-9C250675B10C}"/>
              </a:ext>
            </a:extLst>
          </p:cNvPr>
          <p:cNvSpPr txBox="1"/>
          <p:nvPr/>
        </p:nvSpPr>
        <p:spPr>
          <a:xfrm>
            <a:off x="330612" y="911282"/>
            <a:ext cx="8365332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Um container image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pode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ser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composto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por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várias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camadas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Cada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camada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é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uma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imagem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por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só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;  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Cada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camada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armazena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a diff entre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si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própria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e a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camada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anterior;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Utilidade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ev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itar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transferir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pacotes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redundantes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em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um build/pull de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uma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imagem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  <a:endParaRPr lang="en-US" b="0" i="0" dirty="0">
              <a:solidFill>
                <a:srgbClr val="0B214A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caso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do Docker: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cada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comando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em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um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Dockerfile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uma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camada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diferente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para a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imagem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camada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final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terá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uma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tag para que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possa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ser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distribuída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pelo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registry.</a:t>
            </a:r>
          </a:p>
        </p:txBody>
      </p:sp>
    </p:spTree>
    <p:extLst>
      <p:ext uri="{BB962C8B-B14F-4D97-AF65-F5344CB8AC3E}">
        <p14:creationId xmlns:p14="http://schemas.microsoft.com/office/powerpoint/2010/main" val="292781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246490" y="198782"/>
            <a:ext cx="5266339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 err="1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Docker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CB89D-FBCE-DA47-9145-6C08E544E686}"/>
              </a:ext>
            </a:extLst>
          </p:cNvPr>
          <p:cNvSpPr txBox="1"/>
          <p:nvPr/>
        </p:nvSpPr>
        <p:spPr>
          <a:xfrm>
            <a:off x="246490" y="911282"/>
            <a:ext cx="844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6572D1-6C6E-814E-B010-F5CC97A5D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720" y="1301498"/>
            <a:ext cx="6890994" cy="35458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20665C-2DD7-AF4C-B51B-BF96B2352D63}"/>
              </a:ext>
            </a:extLst>
          </p:cNvPr>
          <p:cNvSpPr txBox="1"/>
          <p:nvPr/>
        </p:nvSpPr>
        <p:spPr>
          <a:xfrm>
            <a:off x="330612" y="911282"/>
            <a:ext cx="81216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Plataforma open-source para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desenvolver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distribuir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e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rodar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aplicações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em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containers;</a:t>
            </a:r>
          </a:p>
        </p:txBody>
      </p:sp>
    </p:spTree>
    <p:extLst>
      <p:ext uri="{BB962C8B-B14F-4D97-AF65-F5344CB8AC3E}">
        <p14:creationId xmlns:p14="http://schemas.microsoft.com/office/powerpoint/2010/main" val="2984722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246490" y="198782"/>
            <a:ext cx="5266339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 err="1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Docker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0B4E50-32E8-2A48-80C2-3D7BA3201957}"/>
              </a:ext>
            </a:extLst>
          </p:cNvPr>
          <p:cNvSpPr txBox="1"/>
          <p:nvPr/>
        </p:nvSpPr>
        <p:spPr>
          <a:xfrm>
            <a:off x="246490" y="911282"/>
            <a:ext cx="8211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BR" sz="1800" dirty="0"/>
          </a:p>
        </p:txBody>
      </p:sp>
      <p:pic>
        <p:nvPicPr>
          <p:cNvPr id="1026" name="Picture 2" descr="O Docker está depreciado no Kubernetes. E com o que devemos nos preocupar?  – Developer Initiative">
            <a:extLst>
              <a:ext uri="{FF2B5EF4-FFF2-40B4-BE49-F238E27FC236}">
                <a16:creationId xmlns:a16="http://schemas.microsoft.com/office/drawing/2014/main" id="{BE149A8C-7C71-0C47-9E20-88C13C523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799" y="911282"/>
            <a:ext cx="2474402" cy="343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246490" y="198782"/>
            <a:ext cx="5266339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Elementos do </a:t>
            </a:r>
            <a:r>
              <a:rPr lang="pt-BR" sz="2400" b="1" dirty="0" err="1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Docker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CB89D-FBCE-DA47-9145-6C08E544E686}"/>
              </a:ext>
            </a:extLst>
          </p:cNvPr>
          <p:cNvSpPr txBox="1"/>
          <p:nvPr/>
        </p:nvSpPr>
        <p:spPr>
          <a:xfrm>
            <a:off x="246490" y="911282"/>
            <a:ext cx="844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2FC1A-897C-0647-95C4-AE493B7978BB}"/>
              </a:ext>
            </a:extLst>
          </p:cNvPr>
          <p:cNvSpPr txBox="1"/>
          <p:nvPr/>
        </p:nvSpPr>
        <p:spPr>
          <a:xfrm>
            <a:off x="330612" y="911282"/>
            <a:ext cx="8121625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Docker Desktop;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CLI;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Docker Daemon;</a:t>
            </a:r>
            <a:endParaRPr lang="en-US" b="0" i="0" dirty="0">
              <a:solidFill>
                <a:srgbClr val="0B214A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Dockerfile</a:t>
            </a:r>
            <a:endParaRPr lang="en-US" dirty="0">
              <a:solidFill>
                <a:srgbClr val="0B214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Docker-compose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Network e Data Volumes</a:t>
            </a:r>
          </a:p>
        </p:txBody>
      </p:sp>
    </p:spTree>
    <p:extLst>
      <p:ext uri="{BB962C8B-B14F-4D97-AF65-F5344CB8AC3E}">
        <p14:creationId xmlns:p14="http://schemas.microsoft.com/office/powerpoint/2010/main" val="3391087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246490" y="198782"/>
            <a:ext cx="5266339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 err="1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Docker</a:t>
            </a: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 Desktop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CB89D-FBCE-DA47-9145-6C08E544E686}"/>
              </a:ext>
            </a:extLst>
          </p:cNvPr>
          <p:cNvSpPr txBox="1"/>
          <p:nvPr/>
        </p:nvSpPr>
        <p:spPr>
          <a:xfrm>
            <a:off x="246490" y="911282"/>
            <a:ext cx="844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2FC1A-897C-0647-95C4-AE493B7978BB}"/>
              </a:ext>
            </a:extLst>
          </p:cNvPr>
          <p:cNvSpPr txBox="1"/>
          <p:nvPr/>
        </p:nvSpPr>
        <p:spPr>
          <a:xfrm>
            <a:off x="330612" y="911282"/>
            <a:ext cx="8121625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Aplicação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com UI para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criar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gerenciar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distribuir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imagens docker;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Inclui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ferramentas de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desenvolvimento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Kubernetes 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sincronização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com Docker engines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produtivas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9D5FD0-DCBD-E842-A64D-7259F3F52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978" y="1955866"/>
            <a:ext cx="5597719" cy="289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979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246490" y="198782"/>
            <a:ext cx="5266339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 err="1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Docker</a:t>
            </a: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 CLI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CB89D-FBCE-DA47-9145-6C08E544E686}"/>
              </a:ext>
            </a:extLst>
          </p:cNvPr>
          <p:cNvSpPr txBox="1"/>
          <p:nvPr/>
        </p:nvSpPr>
        <p:spPr>
          <a:xfrm>
            <a:off x="246490" y="911282"/>
            <a:ext cx="844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2FC1A-897C-0647-95C4-AE493B7978BB}"/>
              </a:ext>
            </a:extLst>
          </p:cNvPr>
          <p:cNvSpPr txBox="1"/>
          <p:nvPr/>
        </p:nvSpPr>
        <p:spPr>
          <a:xfrm>
            <a:off x="295891" y="832806"/>
            <a:ext cx="8121625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Ferramenta para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rodar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comandos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docker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pelo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terminal (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linha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comando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Envia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comandos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via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chamadas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REST (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protocolo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Unix) para o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servidor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(docker daemon);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B214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01565F-5EC8-854D-8DD2-15415916C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9930" y="1490192"/>
            <a:ext cx="2820097" cy="36533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1355E3-FB50-7B47-9B47-9F1476EB5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748" y="1509914"/>
            <a:ext cx="3422768" cy="315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78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246490" y="198782"/>
            <a:ext cx="5266339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 err="1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Docker</a:t>
            </a: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400" b="1" dirty="0" err="1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Daemon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CB89D-FBCE-DA47-9145-6C08E544E686}"/>
              </a:ext>
            </a:extLst>
          </p:cNvPr>
          <p:cNvSpPr txBox="1"/>
          <p:nvPr/>
        </p:nvSpPr>
        <p:spPr>
          <a:xfrm>
            <a:off x="246490" y="911282"/>
            <a:ext cx="844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2FC1A-897C-0647-95C4-AE493B7978BB}"/>
              </a:ext>
            </a:extLst>
          </p:cNvPr>
          <p:cNvSpPr txBox="1"/>
          <p:nvPr/>
        </p:nvSpPr>
        <p:spPr>
          <a:xfrm>
            <a:off x="330613" y="911282"/>
            <a:ext cx="5060372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Processo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rodando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em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background;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Recebe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comandos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via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chamadas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REST 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abstrai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chamadas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mais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baixo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nível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as imagens, containers, rede, volumes 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tudo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que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é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necessário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no lifecycle do container;	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Containerd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abstrai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chamadas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sistema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syscalls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 que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variam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em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cada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sistema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operacional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B214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B214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B214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2F899F-AE49-7242-86EC-1EC5C3305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457" y="750681"/>
            <a:ext cx="2890634" cy="348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527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246490" y="198782"/>
            <a:ext cx="5266339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 err="1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Dockerfile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CB89D-FBCE-DA47-9145-6C08E544E686}"/>
              </a:ext>
            </a:extLst>
          </p:cNvPr>
          <p:cNvSpPr txBox="1"/>
          <p:nvPr/>
        </p:nvSpPr>
        <p:spPr>
          <a:xfrm>
            <a:off x="246490" y="911282"/>
            <a:ext cx="844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2FC1A-897C-0647-95C4-AE493B7978BB}"/>
              </a:ext>
            </a:extLst>
          </p:cNvPr>
          <p:cNvSpPr txBox="1"/>
          <p:nvPr/>
        </p:nvSpPr>
        <p:spPr>
          <a:xfrm>
            <a:off x="330612" y="911282"/>
            <a:ext cx="8121625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Arquivo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texto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com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instruções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fazer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 build de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uma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docker image;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B214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052" name="Picture 4" descr="Docker: o básico para desenvolver projetos de Data Science - Parte 1 -  Computação Inteligente">
            <a:extLst>
              <a:ext uri="{FF2B5EF4-FFF2-40B4-BE49-F238E27FC236}">
                <a16:creationId xmlns:a16="http://schemas.microsoft.com/office/drawing/2014/main" id="{E1F5F752-2366-CE48-91DF-8B71AC1F6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67" y="1685409"/>
            <a:ext cx="3697357" cy="207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ocker Tutorial. Create Docker Image From Dockerfile - Computer How To">
            <a:extLst>
              <a:ext uri="{FF2B5EF4-FFF2-40B4-BE49-F238E27FC236}">
                <a16:creationId xmlns:a16="http://schemas.microsoft.com/office/drawing/2014/main" id="{6B03A287-D02E-E24A-8FE5-E80195CD94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1863" y="2095933"/>
            <a:ext cx="3168070" cy="125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192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246490" y="198782"/>
            <a:ext cx="5266339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 err="1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Docker-compose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CB89D-FBCE-DA47-9145-6C08E544E686}"/>
              </a:ext>
            </a:extLst>
          </p:cNvPr>
          <p:cNvSpPr txBox="1"/>
          <p:nvPr/>
        </p:nvSpPr>
        <p:spPr>
          <a:xfrm>
            <a:off x="246490" y="911282"/>
            <a:ext cx="844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2FC1A-897C-0647-95C4-AE493B7978BB}"/>
              </a:ext>
            </a:extLst>
          </p:cNvPr>
          <p:cNvSpPr txBox="1"/>
          <p:nvPr/>
        </p:nvSpPr>
        <p:spPr>
          <a:xfrm>
            <a:off x="330612" y="911282"/>
            <a:ext cx="8121625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Utilitário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que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facilita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criação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múltiplos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containers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um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serviço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único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(e.g. um container para a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aplicação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 outro container para o banco de dados);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Roda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containers de forma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isolada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mas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permite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comunicação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entre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eles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Descrito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por um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arquivo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docker-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compose.yml</a:t>
            </a:r>
            <a:endParaRPr lang="en-US" dirty="0">
              <a:solidFill>
                <a:srgbClr val="0B214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B214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B214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170" name="Picture 2" descr="Utilizando Docker Compose no Azure com Web App for Containers | by Gustavo  Bellini Bigardi | Medium">
            <a:extLst>
              <a:ext uri="{FF2B5EF4-FFF2-40B4-BE49-F238E27FC236}">
                <a16:creationId xmlns:a16="http://schemas.microsoft.com/office/drawing/2014/main" id="{D049447A-AE6F-BE4D-BCC0-39019665F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5802" y="2735050"/>
            <a:ext cx="2010258" cy="1154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Getting Started With Docker Compose In Linux - OSTechNix">
            <a:extLst>
              <a:ext uri="{FF2B5EF4-FFF2-40B4-BE49-F238E27FC236}">
                <a16:creationId xmlns:a16="http://schemas.microsoft.com/office/drawing/2014/main" id="{D2498BDE-BFF1-3447-90F0-688831378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307" y="2392423"/>
            <a:ext cx="3781800" cy="1839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296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246490" y="198782"/>
            <a:ext cx="5266339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O que é um container?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CB89D-FBCE-DA47-9145-6C08E544E686}"/>
              </a:ext>
            </a:extLst>
          </p:cNvPr>
          <p:cNvSpPr txBox="1"/>
          <p:nvPr/>
        </p:nvSpPr>
        <p:spPr>
          <a:xfrm>
            <a:off x="246490" y="911282"/>
            <a:ext cx="844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05E9CC-E537-AA46-8EFE-3B5F8AE349B9}"/>
              </a:ext>
            </a:extLst>
          </p:cNvPr>
          <p:cNvSpPr txBox="1"/>
          <p:nvPr/>
        </p:nvSpPr>
        <p:spPr>
          <a:xfrm>
            <a:off x="330612" y="911282"/>
            <a:ext cx="8121625" cy="18107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Um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processo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linux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isolado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  <a:endParaRPr lang="en-US" b="0" i="0" dirty="0">
              <a:solidFill>
                <a:srgbClr val="0B214A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Unidade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de software que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empacota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um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código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todas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as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dependências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e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configurações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a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fim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de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facilitar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operação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execução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em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diferentes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ambientes;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Instância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uma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container image;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Facilitam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desenvolvimento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aplicações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nuvem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(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microserviços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); </a:t>
            </a:r>
          </a:p>
        </p:txBody>
      </p:sp>
      <p:pic>
        <p:nvPicPr>
          <p:cNvPr id="2050" name="Picture 2" descr="Locação de Container Marítimo - Lafaete Locação">
            <a:extLst>
              <a:ext uri="{FF2B5EF4-FFF2-40B4-BE49-F238E27FC236}">
                <a16:creationId xmlns:a16="http://schemas.microsoft.com/office/drawing/2014/main" id="{A96E2C48-3D76-0D42-AD24-92974947B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022" y="2880749"/>
            <a:ext cx="2455805" cy="1966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40745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246490" y="198782"/>
            <a:ext cx="5266339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Networks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CB89D-FBCE-DA47-9145-6C08E544E686}"/>
              </a:ext>
            </a:extLst>
          </p:cNvPr>
          <p:cNvSpPr txBox="1"/>
          <p:nvPr/>
        </p:nvSpPr>
        <p:spPr>
          <a:xfrm>
            <a:off x="246490" y="911282"/>
            <a:ext cx="844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2FC1A-897C-0647-95C4-AE493B7978BB}"/>
              </a:ext>
            </a:extLst>
          </p:cNvPr>
          <p:cNvSpPr txBox="1"/>
          <p:nvPr/>
        </p:nvSpPr>
        <p:spPr>
          <a:xfrm>
            <a:off x="330612" y="911282"/>
            <a:ext cx="4737777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Containers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são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isolados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por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padrão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É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necessário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expor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as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portas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que se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quer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comunicar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Docker daemon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as redes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criadas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 a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distribuição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dos IPs para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cada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container (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servidor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DHCP);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B214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122" name="Picture 2" descr="Docker Networking Drivers - Details and Use Cases | Docker Blog">
            <a:extLst>
              <a:ext uri="{FF2B5EF4-FFF2-40B4-BE49-F238E27FC236}">
                <a16:creationId xmlns:a16="http://schemas.microsoft.com/office/drawing/2014/main" id="{BAE23051-812A-5B4A-ACC2-2548C8D14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665" y="783894"/>
            <a:ext cx="3131199" cy="291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092C88-7732-DF49-A228-CC5ADF6FE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36" y="3218256"/>
            <a:ext cx="4196728" cy="48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575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246490" y="198782"/>
            <a:ext cx="5266339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Data Volumes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CB89D-FBCE-DA47-9145-6C08E544E686}"/>
              </a:ext>
            </a:extLst>
          </p:cNvPr>
          <p:cNvSpPr txBox="1"/>
          <p:nvPr/>
        </p:nvSpPr>
        <p:spPr>
          <a:xfrm>
            <a:off x="246490" y="911282"/>
            <a:ext cx="844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2FC1A-897C-0647-95C4-AE493B7978BB}"/>
              </a:ext>
            </a:extLst>
          </p:cNvPr>
          <p:cNvSpPr txBox="1"/>
          <p:nvPr/>
        </p:nvSpPr>
        <p:spPr>
          <a:xfrm>
            <a:off x="330612" y="911282"/>
            <a:ext cx="4476519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memória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utilizada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execução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um container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é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transiente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Para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persistir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dados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permanentemente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é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necessário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criar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um volume;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Docker daemon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volumes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criados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Containers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diferentes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podem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acessar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um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mesmo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volume;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B214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B214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5124" name="Picture 4" descr="bind mounts on the Docker host">
            <a:extLst>
              <a:ext uri="{FF2B5EF4-FFF2-40B4-BE49-F238E27FC236}">
                <a16:creationId xmlns:a16="http://schemas.microsoft.com/office/drawing/2014/main" id="{6D1EF17C-7908-8241-B7EA-490965F3DE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7104" y="1044884"/>
            <a:ext cx="3718840" cy="1896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0605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246490" y="198782"/>
            <a:ext cx="5266339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Orquestradores de Containers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CB89D-FBCE-DA47-9145-6C08E544E686}"/>
              </a:ext>
            </a:extLst>
          </p:cNvPr>
          <p:cNvSpPr txBox="1"/>
          <p:nvPr/>
        </p:nvSpPr>
        <p:spPr>
          <a:xfrm>
            <a:off x="246490" y="911282"/>
            <a:ext cx="844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2FC1A-897C-0647-95C4-AE493B7978BB}"/>
              </a:ext>
            </a:extLst>
          </p:cNvPr>
          <p:cNvSpPr txBox="1"/>
          <p:nvPr/>
        </p:nvSpPr>
        <p:spPr>
          <a:xfrm>
            <a:off x="330612" y="911282"/>
            <a:ext cx="8121625" cy="3893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Automatizam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muito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do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esforço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operacional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requerido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para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rodar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containers 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serviços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-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Provisionamento</a:t>
            </a:r>
            <a:endParaRPr lang="en-US" dirty="0">
              <a:solidFill>
                <a:srgbClr val="0B214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-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Implantação</a:t>
            </a:r>
            <a:endParaRPr lang="en-US" dirty="0">
              <a:solidFill>
                <a:srgbClr val="0B214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-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Escalabilidade</a:t>
            </a:r>
            <a:endParaRPr lang="en-US" dirty="0">
              <a:solidFill>
                <a:srgbClr val="0B214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-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Monitoramento</a:t>
            </a:r>
            <a:endParaRPr lang="en-US" dirty="0">
              <a:solidFill>
                <a:srgbClr val="0B214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- Rede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-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Armazenamento</a:t>
            </a:r>
            <a:endParaRPr lang="en-US" dirty="0">
              <a:solidFill>
                <a:srgbClr val="0B214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-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Balanceamento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carga 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-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Gerenciamento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configurações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 secrets</a:t>
            </a:r>
          </a:p>
          <a:p>
            <a:pPr marL="2857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Simplifica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operação</a:t>
            </a:r>
            <a:endParaRPr lang="en-US" dirty="0">
              <a:solidFill>
                <a:srgbClr val="0B214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Aumenta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resiliência</a:t>
            </a:r>
            <a:endParaRPr lang="en-US" dirty="0">
              <a:solidFill>
                <a:srgbClr val="0B214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Aumenta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segurança</a:t>
            </a:r>
            <a:endParaRPr lang="en-US" dirty="0">
              <a:solidFill>
                <a:srgbClr val="0B214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B214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0237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246490" y="198782"/>
            <a:ext cx="5266339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Orquestradores de Containers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CB89D-FBCE-DA47-9145-6C08E544E686}"/>
              </a:ext>
            </a:extLst>
          </p:cNvPr>
          <p:cNvSpPr txBox="1"/>
          <p:nvPr/>
        </p:nvSpPr>
        <p:spPr>
          <a:xfrm>
            <a:off x="246490" y="911282"/>
            <a:ext cx="844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pic>
        <p:nvPicPr>
          <p:cNvPr id="13314" name="Picture 2" descr="Kubernetes na AWS | Amazon Web Services">
            <a:extLst>
              <a:ext uri="{FF2B5EF4-FFF2-40B4-BE49-F238E27FC236}">
                <a16:creationId xmlns:a16="http://schemas.microsoft.com/office/drawing/2014/main" id="{97770B02-FDF0-DE4D-8698-60BFBDAEE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91" y="1389873"/>
            <a:ext cx="2947851" cy="2235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GitHub - ZhuangweiKang/RESTfulSwarm: An environment for core simulation  based on Docker Swarm.">
            <a:extLst>
              <a:ext uri="{FF2B5EF4-FFF2-40B4-BE49-F238E27FC236}">
                <a16:creationId xmlns:a16="http://schemas.microsoft.com/office/drawing/2014/main" id="{D5DC1DBB-EBE8-FA4A-B0F4-2718025B8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69" y="1203504"/>
            <a:ext cx="2148639" cy="106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Amazon ECS | Brands AA - AO">
            <a:extLst>
              <a:ext uri="{FF2B5EF4-FFF2-40B4-BE49-F238E27FC236}">
                <a16:creationId xmlns:a16="http://schemas.microsoft.com/office/drawing/2014/main" id="{1B9A81A1-E3C1-6B45-9E07-91EF6DC56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005" y="1889832"/>
            <a:ext cx="2284911" cy="75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azure container service - nuclio">
            <a:extLst>
              <a:ext uri="{FF2B5EF4-FFF2-40B4-BE49-F238E27FC236}">
                <a16:creationId xmlns:a16="http://schemas.microsoft.com/office/drawing/2014/main" id="{8FCD5D08-B09F-A844-999E-64559CC12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789" y="3058892"/>
            <a:ext cx="1140024" cy="105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Containers | Docker, Kubernetes e Mesos - É hora de saber quem é quem">
            <a:extLst>
              <a:ext uri="{FF2B5EF4-FFF2-40B4-BE49-F238E27FC236}">
                <a16:creationId xmlns:a16="http://schemas.microsoft.com/office/drawing/2014/main" id="{16DDFB25-79B0-304B-AC69-7CD34DB9F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6293" y="3907063"/>
            <a:ext cx="2081167" cy="753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85499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246490" y="198782"/>
            <a:ext cx="5266339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Orquestradores de Containers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CB89D-FBCE-DA47-9145-6C08E544E686}"/>
              </a:ext>
            </a:extLst>
          </p:cNvPr>
          <p:cNvSpPr txBox="1"/>
          <p:nvPr/>
        </p:nvSpPr>
        <p:spPr>
          <a:xfrm>
            <a:off x="246490" y="911282"/>
            <a:ext cx="844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2FC1A-897C-0647-95C4-AE493B7978BB}"/>
              </a:ext>
            </a:extLst>
          </p:cNvPr>
          <p:cNvSpPr txBox="1"/>
          <p:nvPr/>
        </p:nvSpPr>
        <p:spPr>
          <a:xfrm>
            <a:off x="402175" y="911282"/>
            <a:ext cx="8121625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Kubernetes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é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open source (https://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github.com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kubernetes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/Kubernetes);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Declarativo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Extensivo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</a:p>
        </p:txBody>
      </p:sp>
      <p:pic>
        <p:nvPicPr>
          <p:cNvPr id="8" name="Picture 2" descr="Kubernetes na AWS | Amazon Web Services">
            <a:extLst>
              <a:ext uri="{FF2B5EF4-FFF2-40B4-BE49-F238E27FC236}">
                <a16:creationId xmlns:a16="http://schemas.microsoft.com/office/drawing/2014/main" id="{AF9C912A-327E-E547-B2B8-E09577D7A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074" y="2106602"/>
            <a:ext cx="1866755" cy="141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43334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246490" y="198782"/>
            <a:ext cx="5266339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Diagrama básico do k8s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CB89D-FBCE-DA47-9145-6C08E544E686}"/>
              </a:ext>
            </a:extLst>
          </p:cNvPr>
          <p:cNvSpPr txBox="1"/>
          <p:nvPr/>
        </p:nvSpPr>
        <p:spPr>
          <a:xfrm>
            <a:off x="246490" y="911282"/>
            <a:ext cx="844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pic>
        <p:nvPicPr>
          <p:cNvPr id="1026" name="Picture 2" descr="Kubernetes Architecture Diagram: The Complete Explanation">
            <a:extLst>
              <a:ext uri="{FF2B5EF4-FFF2-40B4-BE49-F238E27FC236}">
                <a16:creationId xmlns:a16="http://schemas.microsoft.com/office/drawing/2014/main" id="{4AE61E91-C7A6-392B-8430-51FBB4C41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631" y="633600"/>
            <a:ext cx="5142738" cy="431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229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246490" y="198782"/>
            <a:ext cx="7461902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Componentes básicos para rodar a aplicação 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CB89D-FBCE-DA47-9145-6C08E544E686}"/>
              </a:ext>
            </a:extLst>
          </p:cNvPr>
          <p:cNvSpPr txBox="1"/>
          <p:nvPr/>
        </p:nvSpPr>
        <p:spPr>
          <a:xfrm>
            <a:off x="246490" y="911282"/>
            <a:ext cx="844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pic>
        <p:nvPicPr>
          <p:cNvPr id="3074" name="Picture 2" descr="How Kubernetes Deployments Work - The New Stack">
            <a:extLst>
              <a:ext uri="{FF2B5EF4-FFF2-40B4-BE49-F238E27FC236}">
                <a16:creationId xmlns:a16="http://schemas.microsoft.com/office/drawing/2014/main" id="{5E76D621-4A42-E728-12A4-2E18DF30D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90" y="685800"/>
            <a:ext cx="3669292" cy="4119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issecting Kubernetes example - Dots and Brackets: Code Blog">
            <a:extLst>
              <a:ext uri="{FF2B5EF4-FFF2-40B4-BE49-F238E27FC236}">
                <a16:creationId xmlns:a16="http://schemas.microsoft.com/office/drawing/2014/main" id="{6D8DF4CA-03AD-FB0D-D118-D6E0FF653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987" y="1095948"/>
            <a:ext cx="4692957" cy="351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735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246490" y="198782"/>
            <a:ext cx="7461902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Componentes básicos para rodar a aplicação 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CB89D-FBCE-DA47-9145-6C08E544E686}"/>
              </a:ext>
            </a:extLst>
          </p:cNvPr>
          <p:cNvSpPr txBox="1"/>
          <p:nvPr/>
        </p:nvSpPr>
        <p:spPr>
          <a:xfrm>
            <a:off x="246490" y="911282"/>
            <a:ext cx="844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pic>
        <p:nvPicPr>
          <p:cNvPr id="5122" name="Picture 2" descr="Kubernetes — Storage Overview — PV, PVC and Storage Class | by Ashish Patel  | DevOps Mojo | Medium">
            <a:extLst>
              <a:ext uri="{FF2B5EF4-FFF2-40B4-BE49-F238E27FC236}">
                <a16:creationId xmlns:a16="http://schemas.microsoft.com/office/drawing/2014/main" id="{CB723B8C-B01D-C3BA-4DE9-F70D24AE8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476" y="911282"/>
            <a:ext cx="6269482" cy="3652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610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246490" y="198782"/>
            <a:ext cx="5266339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Livros sobre </a:t>
            </a:r>
            <a:r>
              <a:rPr lang="pt-BR" sz="2400" b="1" dirty="0" err="1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kubernetes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CB89D-FBCE-DA47-9145-6C08E544E686}"/>
              </a:ext>
            </a:extLst>
          </p:cNvPr>
          <p:cNvSpPr txBox="1"/>
          <p:nvPr/>
        </p:nvSpPr>
        <p:spPr>
          <a:xfrm>
            <a:off x="246490" y="911282"/>
            <a:ext cx="844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2FC1A-897C-0647-95C4-AE493B7978BB}"/>
              </a:ext>
            </a:extLst>
          </p:cNvPr>
          <p:cNvSpPr txBox="1"/>
          <p:nvPr/>
        </p:nvSpPr>
        <p:spPr>
          <a:xfrm>
            <a:off x="402175" y="911282"/>
            <a:ext cx="812162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0F1111"/>
                </a:solidFill>
                <a:effectLst/>
                <a:latin typeface="Amazon Ember"/>
                <a:hlinkClick r:id="rId3"/>
              </a:rPr>
              <a:t>Kubernetes: Up and Running: Dive Into the Future of Infrastructure</a:t>
            </a:r>
            <a:endParaRPr lang="en-US" i="0" dirty="0">
              <a:solidFill>
                <a:srgbClr val="0F1111"/>
              </a:solidFill>
              <a:effectLst/>
              <a:latin typeface="Amazon Emb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0F1111"/>
                </a:solidFill>
                <a:effectLst/>
                <a:latin typeface="Amazon Ember"/>
                <a:hlinkClick r:id="rId4"/>
              </a:rPr>
              <a:t>Cloud Native </a:t>
            </a:r>
            <a:r>
              <a:rPr lang="en-US" i="0" dirty="0" err="1">
                <a:solidFill>
                  <a:srgbClr val="0F1111"/>
                </a:solidFill>
                <a:effectLst/>
                <a:latin typeface="Amazon Ember"/>
                <a:hlinkClick r:id="rId4"/>
              </a:rPr>
              <a:t>Devops</a:t>
            </a:r>
            <a:r>
              <a:rPr lang="en-US" i="0" dirty="0">
                <a:solidFill>
                  <a:srgbClr val="0F1111"/>
                </a:solidFill>
                <a:effectLst/>
                <a:latin typeface="Amazon Ember"/>
                <a:hlinkClick r:id="rId4"/>
              </a:rPr>
              <a:t> with Kubernetes: Building, Deploying, and Scaling Modern Applications in the Cloud</a:t>
            </a:r>
            <a:endParaRPr lang="en-US" i="0" dirty="0">
              <a:solidFill>
                <a:srgbClr val="0F1111"/>
              </a:solidFill>
              <a:effectLst/>
              <a:latin typeface="Amazon Ember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0F1111"/>
                </a:solidFill>
                <a:effectLst/>
                <a:latin typeface="Amazon Ember"/>
                <a:hlinkClick r:id="rId5"/>
              </a:rPr>
              <a:t>Kubernetes Cookbook: Building Cloud Native Applications</a:t>
            </a:r>
            <a:endParaRPr lang="en-US" i="0" dirty="0">
              <a:solidFill>
                <a:srgbClr val="0F1111"/>
              </a:solidFill>
              <a:effectLst/>
              <a:latin typeface="Amazon Ember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i="0" dirty="0">
              <a:solidFill>
                <a:srgbClr val="0F1111"/>
              </a:solidFill>
              <a:effectLst/>
              <a:latin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407355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246490" y="198782"/>
            <a:ext cx="7461902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Cloud </a:t>
            </a:r>
            <a:r>
              <a:rPr lang="pt-BR" sz="2400" b="1" dirty="0" err="1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Native</a:t>
            </a: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400" b="1" dirty="0" err="1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Computing</a:t>
            </a: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 Foundation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CB89D-FBCE-DA47-9145-6C08E544E686}"/>
              </a:ext>
            </a:extLst>
          </p:cNvPr>
          <p:cNvSpPr txBox="1"/>
          <p:nvPr/>
        </p:nvSpPr>
        <p:spPr>
          <a:xfrm>
            <a:off x="246490" y="911282"/>
            <a:ext cx="3520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1800" dirty="0">
                <a:hlinkClick r:id="rId3"/>
              </a:rPr>
              <a:t>https://www.cncf.io/projects/</a:t>
            </a:r>
            <a:endParaRPr lang="pt-BR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6F1A72-C1C7-8B96-853B-93E918E25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7441" y="786383"/>
            <a:ext cx="4920069" cy="43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999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246490" y="198782"/>
            <a:ext cx="5266339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Container != Máquina Virtual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CB89D-FBCE-DA47-9145-6C08E544E686}"/>
              </a:ext>
            </a:extLst>
          </p:cNvPr>
          <p:cNvSpPr txBox="1"/>
          <p:nvPr/>
        </p:nvSpPr>
        <p:spPr>
          <a:xfrm>
            <a:off x="246490" y="911282"/>
            <a:ext cx="844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43561-60DB-2944-BA69-6FCBDC7526F5}"/>
              </a:ext>
            </a:extLst>
          </p:cNvPr>
          <p:cNvSpPr txBox="1"/>
          <p:nvPr/>
        </p:nvSpPr>
        <p:spPr>
          <a:xfrm>
            <a:off x="330612" y="911282"/>
            <a:ext cx="8121625" cy="2764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Containers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virtualizam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o Sistema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operacional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ao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invés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de hardware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  <a:endParaRPr lang="en-US" b="0" i="0" dirty="0">
              <a:solidFill>
                <a:srgbClr val="0B214A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Todos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os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containers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compartilham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recursos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do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mesmo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sistema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operacional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da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máquina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rodando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como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processo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isolados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no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espaço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do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usuário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Imagens de containers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são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muito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menores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que imagens de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máquinas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virtuais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Containers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são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mais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performáticos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Pode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rodar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vários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containers no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mesmo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ambiente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Containers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foram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criados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pensando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portabilidade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216418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246490" y="198782"/>
            <a:ext cx="5266339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Aplicação prática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CB89D-FBCE-DA47-9145-6C08E544E686}"/>
              </a:ext>
            </a:extLst>
          </p:cNvPr>
          <p:cNvSpPr txBox="1"/>
          <p:nvPr/>
        </p:nvSpPr>
        <p:spPr>
          <a:xfrm>
            <a:off x="246490" y="911282"/>
            <a:ext cx="844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pic>
        <p:nvPicPr>
          <p:cNvPr id="1028" name="Picture 4" descr="Node.js – Wikipédia, a enciclopédia livre">
            <a:extLst>
              <a:ext uri="{FF2B5EF4-FFF2-40B4-BE49-F238E27FC236}">
                <a16:creationId xmlns:a16="http://schemas.microsoft.com/office/drawing/2014/main" id="{558A8287-3748-1153-98BC-13957CDD2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530" y="417302"/>
            <a:ext cx="1463220" cy="892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get started with MongoDB in 10 minutes | by Navindu Jayatilake |  We've moved to freeCodeCamp.org/news | Medium">
            <a:extLst>
              <a:ext uri="{FF2B5EF4-FFF2-40B4-BE49-F238E27FC236}">
                <a16:creationId xmlns:a16="http://schemas.microsoft.com/office/drawing/2014/main" id="{38DB1CF6-C2B6-0F5E-9269-A46F476FD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345" y="3107823"/>
            <a:ext cx="1082383" cy="108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 que é Docker? | Mundo Docker">
            <a:extLst>
              <a:ext uri="{FF2B5EF4-FFF2-40B4-BE49-F238E27FC236}">
                <a16:creationId xmlns:a16="http://schemas.microsoft.com/office/drawing/2014/main" id="{5D3E1093-29CA-8EA3-921C-8BCDC53D7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744" y="922666"/>
            <a:ext cx="1880707" cy="160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Kubernetes: Pods, Nodes, Containers e Clusters — Ciência e Dados">
            <a:extLst>
              <a:ext uri="{FF2B5EF4-FFF2-40B4-BE49-F238E27FC236}">
                <a16:creationId xmlns:a16="http://schemas.microsoft.com/office/drawing/2014/main" id="{5FF4BE59-9A53-8BED-6BE9-290EF2BCA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1737" y="1843790"/>
            <a:ext cx="2960525" cy="152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omo instalar o Docker compose no Debian ou Ubuntu - Rafandroid">
            <a:extLst>
              <a:ext uri="{FF2B5EF4-FFF2-40B4-BE49-F238E27FC236}">
                <a16:creationId xmlns:a16="http://schemas.microsoft.com/office/drawing/2014/main" id="{39AAC19F-B10A-CFFB-7E5D-D99209FA8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974" y="876772"/>
            <a:ext cx="2317758" cy="1108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Kompose - Convert your Docker Compose file to Kubernetes or OpenShift">
            <a:extLst>
              <a:ext uri="{FF2B5EF4-FFF2-40B4-BE49-F238E27FC236}">
                <a16:creationId xmlns:a16="http://schemas.microsoft.com/office/drawing/2014/main" id="{F7CB718D-102C-81A9-AD2C-EFB09EBAB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459" y="3799342"/>
            <a:ext cx="709004" cy="709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FF142F0B-F270-891E-C25D-3E7206914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783" y="4190206"/>
            <a:ext cx="691371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8984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246490" y="198782"/>
            <a:ext cx="5266339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Aplicação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CB89D-FBCE-DA47-9145-6C08E544E686}"/>
              </a:ext>
            </a:extLst>
          </p:cNvPr>
          <p:cNvSpPr txBox="1"/>
          <p:nvPr/>
        </p:nvSpPr>
        <p:spPr>
          <a:xfrm>
            <a:off x="246490" y="911282"/>
            <a:ext cx="844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92FC1A-897C-0647-95C4-AE493B7978BB}"/>
              </a:ext>
            </a:extLst>
          </p:cNvPr>
          <p:cNvSpPr txBox="1"/>
          <p:nvPr/>
        </p:nvSpPr>
        <p:spPr>
          <a:xfrm>
            <a:off x="410404" y="911282"/>
            <a:ext cx="8121625" cy="4739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Endpoint /register /login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Banco de dados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mongodb</a:t>
            </a:r>
            <a:endParaRPr lang="en-US" dirty="0">
              <a:solidFill>
                <a:srgbClr val="0B214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Dockerfile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buildar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imagem</a:t>
            </a:r>
            <a:endParaRPr lang="en-US" dirty="0">
              <a:solidFill>
                <a:srgbClr val="0B214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Docker-compose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subir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tudo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junto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Script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subir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no registry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Rodar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aplicação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no docker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diretamente</a:t>
            </a:r>
            <a:endParaRPr lang="en-US" dirty="0">
              <a:solidFill>
                <a:srgbClr val="0B214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Utilização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do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minikube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com o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kubernetes</a:t>
            </a:r>
            <a:endParaRPr lang="en-US" dirty="0">
              <a:solidFill>
                <a:srgbClr val="0B214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Kompose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converter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Kubernetes 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instalar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no cluster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Mostrar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pods e services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criados</a:t>
            </a:r>
            <a:endParaRPr lang="en-US" dirty="0">
              <a:solidFill>
                <a:srgbClr val="0B214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Minikube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tunnel para export um external IP para a internet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Executar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aplicação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tunelamento</a:t>
            </a:r>
            <a:endParaRPr lang="en-US" dirty="0">
              <a:solidFill>
                <a:srgbClr val="0B214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Mostrar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ajuste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no descriptor para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rodar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multiplos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pods com load balancing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Mostrar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algumas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caracteristicas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do k8s (e.g.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deleção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pods)</a:t>
            </a:r>
          </a:p>
        </p:txBody>
      </p:sp>
    </p:spTree>
    <p:extLst>
      <p:ext uri="{BB962C8B-B14F-4D97-AF65-F5344CB8AC3E}">
        <p14:creationId xmlns:p14="http://schemas.microsoft.com/office/powerpoint/2010/main" val="6740424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246490" y="198782"/>
            <a:ext cx="8487106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#1 Desenvolvimento dos </a:t>
            </a:r>
            <a:r>
              <a:rPr lang="pt-BR" sz="2400" b="1" dirty="0" err="1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endpoints</a:t>
            </a: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CB89D-FBCE-DA47-9145-6C08E544E686}"/>
              </a:ext>
            </a:extLst>
          </p:cNvPr>
          <p:cNvSpPr txBox="1"/>
          <p:nvPr/>
        </p:nvSpPr>
        <p:spPr>
          <a:xfrm>
            <a:off x="246490" y="911282"/>
            <a:ext cx="844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B3AA38-6A91-6306-3CC3-54DF4FB0C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56" y="739471"/>
            <a:ext cx="3497951" cy="43483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11CD92-26B5-511B-D89D-E76DCE5B5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8248" y="1083093"/>
            <a:ext cx="3371428" cy="15167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F2A4D8-D8C2-376F-AB33-6E07C4624B39}"/>
              </a:ext>
            </a:extLst>
          </p:cNvPr>
          <p:cNvSpPr txBox="1"/>
          <p:nvPr/>
        </p:nvSpPr>
        <p:spPr>
          <a:xfrm>
            <a:off x="5494390" y="3156667"/>
            <a:ext cx="209914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dirty="0"/>
              <a:t>Request payload: </a:t>
            </a:r>
            <a:br>
              <a:rPr lang="en-BR" dirty="0"/>
            </a:br>
            <a:r>
              <a:rPr lang="en-BR" dirty="0"/>
              <a:t>{</a:t>
            </a:r>
          </a:p>
          <a:p>
            <a:r>
              <a:rPr lang="en-BR" dirty="0"/>
              <a:t>    “username”: string</a:t>
            </a:r>
          </a:p>
          <a:p>
            <a:r>
              <a:rPr lang="en-BR" dirty="0"/>
              <a:t>    “password”: string</a:t>
            </a:r>
          </a:p>
          <a:p>
            <a:r>
              <a:rPr lang="en-B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92440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190830" y="198782"/>
            <a:ext cx="8487106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#2 </a:t>
            </a:r>
            <a:r>
              <a:rPr lang="pt-BR" sz="2400" b="1" dirty="0" err="1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Containerização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151EF2-A168-C4B9-3E30-A9560AB5F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89" y="1353906"/>
            <a:ext cx="3138381" cy="17534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8642F0-AA79-E734-8929-6100E90754EB}"/>
              </a:ext>
            </a:extLst>
          </p:cNvPr>
          <p:cNvSpPr txBox="1"/>
          <p:nvPr/>
        </p:nvSpPr>
        <p:spPr>
          <a:xfrm>
            <a:off x="318051" y="714223"/>
            <a:ext cx="3053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/>
              <a:t>brew</a:t>
            </a:r>
            <a:r>
              <a:rPr lang="pt-BR" sz="1800" dirty="0"/>
              <a:t> </a:t>
            </a:r>
            <a:r>
              <a:rPr lang="pt-BR" sz="1800" dirty="0" err="1"/>
              <a:t>install</a:t>
            </a:r>
            <a:r>
              <a:rPr lang="pt-BR" sz="1800" dirty="0"/>
              <a:t> Docker;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/>
              <a:t>Dockerfile</a:t>
            </a:r>
            <a:endParaRPr lang="pt-BR" sz="18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F221FA9-BCF9-178B-AEC9-82AD10037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89" y="3513511"/>
            <a:ext cx="4517456" cy="158684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3E88AA1-C656-D7C9-E75B-62B3FA8B2879}"/>
              </a:ext>
            </a:extLst>
          </p:cNvPr>
          <p:cNvSpPr txBox="1"/>
          <p:nvPr/>
        </p:nvSpPr>
        <p:spPr>
          <a:xfrm>
            <a:off x="318050" y="3144179"/>
            <a:ext cx="372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Build e </a:t>
            </a:r>
            <a:r>
              <a:rPr lang="pt-BR" sz="1800" dirty="0" err="1"/>
              <a:t>push</a:t>
            </a:r>
            <a:r>
              <a:rPr lang="pt-BR" sz="1800" dirty="0"/>
              <a:t> para o registry</a:t>
            </a:r>
          </a:p>
        </p:txBody>
      </p:sp>
    </p:spTree>
    <p:extLst>
      <p:ext uri="{BB962C8B-B14F-4D97-AF65-F5344CB8AC3E}">
        <p14:creationId xmlns:p14="http://schemas.microsoft.com/office/powerpoint/2010/main" val="16621699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190830" y="198782"/>
            <a:ext cx="8487106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#3 Otimização da imagem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151EF2-A168-C4B9-3E30-A9560AB5F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89" y="1353906"/>
            <a:ext cx="3138381" cy="17534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8642F0-AA79-E734-8929-6100E90754EB}"/>
              </a:ext>
            </a:extLst>
          </p:cNvPr>
          <p:cNvSpPr txBox="1"/>
          <p:nvPr/>
        </p:nvSpPr>
        <p:spPr>
          <a:xfrm>
            <a:off x="318051" y="714223"/>
            <a:ext cx="3053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/>
              <a:t>brew</a:t>
            </a:r>
            <a:r>
              <a:rPr lang="pt-BR" sz="1800" dirty="0"/>
              <a:t> </a:t>
            </a:r>
            <a:r>
              <a:rPr lang="pt-BR" sz="1800" dirty="0" err="1"/>
              <a:t>install</a:t>
            </a:r>
            <a:r>
              <a:rPr lang="pt-BR" sz="1800" dirty="0"/>
              <a:t> Docker;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/>
              <a:t>Dockerfile</a:t>
            </a:r>
            <a:endParaRPr lang="pt-BR" sz="18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F221FA9-BCF9-178B-AEC9-82AD10037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89" y="3513511"/>
            <a:ext cx="4517456" cy="158684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3E88AA1-C656-D7C9-E75B-62B3FA8B2879}"/>
              </a:ext>
            </a:extLst>
          </p:cNvPr>
          <p:cNvSpPr txBox="1"/>
          <p:nvPr/>
        </p:nvSpPr>
        <p:spPr>
          <a:xfrm>
            <a:off x="318050" y="3144179"/>
            <a:ext cx="372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Build e </a:t>
            </a:r>
            <a:r>
              <a:rPr lang="pt-BR" sz="1800" dirty="0" err="1"/>
              <a:t>push</a:t>
            </a:r>
            <a:r>
              <a:rPr lang="pt-BR" sz="1800" dirty="0"/>
              <a:t> para o registry</a:t>
            </a:r>
          </a:p>
        </p:txBody>
      </p:sp>
    </p:spTree>
    <p:extLst>
      <p:ext uri="{BB962C8B-B14F-4D97-AF65-F5344CB8AC3E}">
        <p14:creationId xmlns:p14="http://schemas.microsoft.com/office/powerpoint/2010/main" val="673125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190830" y="198782"/>
            <a:ext cx="8487106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#4 Docker </a:t>
            </a:r>
            <a:r>
              <a:rPr lang="pt-BR" sz="2400" b="1" dirty="0" err="1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compose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151EF2-A168-C4B9-3E30-A9560AB5F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89" y="1353906"/>
            <a:ext cx="3138381" cy="17534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8642F0-AA79-E734-8929-6100E90754EB}"/>
              </a:ext>
            </a:extLst>
          </p:cNvPr>
          <p:cNvSpPr txBox="1"/>
          <p:nvPr/>
        </p:nvSpPr>
        <p:spPr>
          <a:xfrm>
            <a:off x="318051" y="714223"/>
            <a:ext cx="3053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/>
              <a:t>brew</a:t>
            </a:r>
            <a:r>
              <a:rPr lang="pt-BR" sz="1800" dirty="0"/>
              <a:t> </a:t>
            </a:r>
            <a:r>
              <a:rPr lang="pt-BR" sz="1800" dirty="0" err="1"/>
              <a:t>install</a:t>
            </a:r>
            <a:r>
              <a:rPr lang="pt-BR" sz="1800" dirty="0"/>
              <a:t> Docker;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/>
              <a:t>Dockerfile</a:t>
            </a:r>
            <a:endParaRPr lang="pt-BR" sz="18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F221FA9-BCF9-178B-AEC9-82AD10037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89" y="3513511"/>
            <a:ext cx="4517456" cy="158684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3E88AA1-C656-D7C9-E75B-62B3FA8B2879}"/>
              </a:ext>
            </a:extLst>
          </p:cNvPr>
          <p:cNvSpPr txBox="1"/>
          <p:nvPr/>
        </p:nvSpPr>
        <p:spPr>
          <a:xfrm>
            <a:off x="318050" y="3144179"/>
            <a:ext cx="372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Build e </a:t>
            </a:r>
            <a:r>
              <a:rPr lang="pt-BR" sz="1800" dirty="0" err="1"/>
              <a:t>push</a:t>
            </a:r>
            <a:r>
              <a:rPr lang="pt-BR" sz="1800" dirty="0"/>
              <a:t> para o registry</a:t>
            </a:r>
          </a:p>
        </p:txBody>
      </p:sp>
    </p:spTree>
    <p:extLst>
      <p:ext uri="{BB962C8B-B14F-4D97-AF65-F5344CB8AC3E}">
        <p14:creationId xmlns:p14="http://schemas.microsoft.com/office/powerpoint/2010/main" val="12459505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190830" y="198782"/>
            <a:ext cx="8487106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#5 Rodando localmente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151EF2-A168-C4B9-3E30-A9560AB5F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89" y="1353906"/>
            <a:ext cx="3138381" cy="17534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8642F0-AA79-E734-8929-6100E90754EB}"/>
              </a:ext>
            </a:extLst>
          </p:cNvPr>
          <p:cNvSpPr txBox="1"/>
          <p:nvPr/>
        </p:nvSpPr>
        <p:spPr>
          <a:xfrm>
            <a:off x="318051" y="714223"/>
            <a:ext cx="3053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/>
              <a:t>brew</a:t>
            </a:r>
            <a:r>
              <a:rPr lang="pt-BR" sz="1800" dirty="0"/>
              <a:t> </a:t>
            </a:r>
            <a:r>
              <a:rPr lang="pt-BR" sz="1800" dirty="0" err="1"/>
              <a:t>install</a:t>
            </a:r>
            <a:r>
              <a:rPr lang="pt-BR" sz="1800" dirty="0"/>
              <a:t> Docker;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/>
              <a:t>Dockerfile</a:t>
            </a:r>
            <a:endParaRPr lang="pt-BR" sz="18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F221FA9-BCF9-178B-AEC9-82AD10037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89" y="3513511"/>
            <a:ext cx="4517456" cy="158684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3E88AA1-C656-D7C9-E75B-62B3FA8B2879}"/>
              </a:ext>
            </a:extLst>
          </p:cNvPr>
          <p:cNvSpPr txBox="1"/>
          <p:nvPr/>
        </p:nvSpPr>
        <p:spPr>
          <a:xfrm>
            <a:off x="318050" y="3144179"/>
            <a:ext cx="372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Build e </a:t>
            </a:r>
            <a:r>
              <a:rPr lang="pt-BR" sz="1800" dirty="0" err="1"/>
              <a:t>push</a:t>
            </a:r>
            <a:r>
              <a:rPr lang="pt-BR" sz="1800" dirty="0"/>
              <a:t> para o registry</a:t>
            </a:r>
          </a:p>
        </p:txBody>
      </p:sp>
    </p:spTree>
    <p:extLst>
      <p:ext uri="{BB962C8B-B14F-4D97-AF65-F5344CB8AC3E}">
        <p14:creationId xmlns:p14="http://schemas.microsoft.com/office/powerpoint/2010/main" val="3640869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190830" y="198782"/>
            <a:ext cx="8487106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#6 Instalando o </a:t>
            </a:r>
            <a:r>
              <a:rPr lang="pt-BR" sz="2400" b="1" dirty="0" err="1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minikube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151EF2-A168-C4B9-3E30-A9560AB5F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89" y="1353906"/>
            <a:ext cx="3138381" cy="17534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8642F0-AA79-E734-8929-6100E90754EB}"/>
              </a:ext>
            </a:extLst>
          </p:cNvPr>
          <p:cNvSpPr txBox="1"/>
          <p:nvPr/>
        </p:nvSpPr>
        <p:spPr>
          <a:xfrm>
            <a:off x="318051" y="714223"/>
            <a:ext cx="3053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/>
              <a:t>brew</a:t>
            </a:r>
            <a:r>
              <a:rPr lang="pt-BR" sz="1800" dirty="0"/>
              <a:t> </a:t>
            </a:r>
            <a:r>
              <a:rPr lang="pt-BR" sz="1800" dirty="0" err="1"/>
              <a:t>install</a:t>
            </a:r>
            <a:r>
              <a:rPr lang="pt-BR" sz="1800" dirty="0"/>
              <a:t> Docker;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/>
              <a:t>Dockerfile</a:t>
            </a:r>
            <a:endParaRPr lang="pt-BR" sz="18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F221FA9-BCF9-178B-AEC9-82AD10037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89" y="3513511"/>
            <a:ext cx="4517456" cy="158684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3E88AA1-C656-D7C9-E75B-62B3FA8B2879}"/>
              </a:ext>
            </a:extLst>
          </p:cNvPr>
          <p:cNvSpPr txBox="1"/>
          <p:nvPr/>
        </p:nvSpPr>
        <p:spPr>
          <a:xfrm>
            <a:off x="318050" y="3144179"/>
            <a:ext cx="372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Build e </a:t>
            </a:r>
            <a:r>
              <a:rPr lang="pt-BR" sz="1800" dirty="0" err="1"/>
              <a:t>push</a:t>
            </a:r>
            <a:r>
              <a:rPr lang="pt-BR" sz="1800" dirty="0"/>
              <a:t> para o registry</a:t>
            </a:r>
          </a:p>
        </p:txBody>
      </p:sp>
    </p:spTree>
    <p:extLst>
      <p:ext uri="{BB962C8B-B14F-4D97-AF65-F5344CB8AC3E}">
        <p14:creationId xmlns:p14="http://schemas.microsoft.com/office/powerpoint/2010/main" val="31599325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190830" y="198782"/>
            <a:ext cx="8825154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#7 Docker-composse para manifestos </a:t>
            </a:r>
            <a:r>
              <a:rPr lang="pt-BR" sz="2400" b="1" dirty="0" err="1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kubernetes</a:t>
            </a: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 (</a:t>
            </a:r>
            <a:r>
              <a:rPr lang="pt-BR" sz="2400" b="1" dirty="0" err="1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kompose</a:t>
            </a: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151EF2-A168-C4B9-3E30-A9560AB5F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89" y="1353906"/>
            <a:ext cx="3138381" cy="17534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8642F0-AA79-E734-8929-6100E90754EB}"/>
              </a:ext>
            </a:extLst>
          </p:cNvPr>
          <p:cNvSpPr txBox="1"/>
          <p:nvPr/>
        </p:nvSpPr>
        <p:spPr>
          <a:xfrm>
            <a:off x="318051" y="714223"/>
            <a:ext cx="3053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/>
              <a:t>brew</a:t>
            </a:r>
            <a:r>
              <a:rPr lang="pt-BR" sz="1800" dirty="0"/>
              <a:t> </a:t>
            </a:r>
            <a:r>
              <a:rPr lang="pt-BR" sz="1800" dirty="0" err="1"/>
              <a:t>install</a:t>
            </a:r>
            <a:r>
              <a:rPr lang="pt-BR" sz="1800" dirty="0"/>
              <a:t> Docker;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/>
              <a:t>Dockerfile</a:t>
            </a:r>
            <a:endParaRPr lang="pt-BR" sz="18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F221FA9-BCF9-178B-AEC9-82AD10037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89" y="3513511"/>
            <a:ext cx="4517456" cy="158684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3E88AA1-C656-D7C9-E75B-62B3FA8B2879}"/>
              </a:ext>
            </a:extLst>
          </p:cNvPr>
          <p:cNvSpPr txBox="1"/>
          <p:nvPr/>
        </p:nvSpPr>
        <p:spPr>
          <a:xfrm>
            <a:off x="318050" y="3144179"/>
            <a:ext cx="372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Build e </a:t>
            </a:r>
            <a:r>
              <a:rPr lang="pt-BR" sz="1800" dirty="0" err="1"/>
              <a:t>push</a:t>
            </a:r>
            <a:r>
              <a:rPr lang="pt-BR" sz="1800" dirty="0"/>
              <a:t> para o registry</a:t>
            </a:r>
          </a:p>
        </p:txBody>
      </p:sp>
    </p:spTree>
    <p:extLst>
      <p:ext uri="{BB962C8B-B14F-4D97-AF65-F5344CB8AC3E}">
        <p14:creationId xmlns:p14="http://schemas.microsoft.com/office/powerpoint/2010/main" val="18939600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190830" y="198782"/>
            <a:ext cx="8825154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#8 Aplicando os manifestos no cluster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151EF2-A168-C4B9-3E30-A9560AB5F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89" y="1353906"/>
            <a:ext cx="3138381" cy="17534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8642F0-AA79-E734-8929-6100E90754EB}"/>
              </a:ext>
            </a:extLst>
          </p:cNvPr>
          <p:cNvSpPr txBox="1"/>
          <p:nvPr/>
        </p:nvSpPr>
        <p:spPr>
          <a:xfrm>
            <a:off x="318051" y="714223"/>
            <a:ext cx="3053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/>
              <a:t>brew</a:t>
            </a:r>
            <a:r>
              <a:rPr lang="pt-BR" sz="1800" dirty="0"/>
              <a:t> </a:t>
            </a:r>
            <a:r>
              <a:rPr lang="pt-BR" sz="1800" dirty="0" err="1"/>
              <a:t>install</a:t>
            </a:r>
            <a:r>
              <a:rPr lang="pt-BR" sz="1800" dirty="0"/>
              <a:t> Docker;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/>
              <a:t>Dockerfile</a:t>
            </a:r>
            <a:endParaRPr lang="pt-BR" sz="18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F221FA9-BCF9-178B-AEC9-82AD10037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89" y="3513511"/>
            <a:ext cx="4517456" cy="158684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3E88AA1-C656-D7C9-E75B-62B3FA8B2879}"/>
              </a:ext>
            </a:extLst>
          </p:cNvPr>
          <p:cNvSpPr txBox="1"/>
          <p:nvPr/>
        </p:nvSpPr>
        <p:spPr>
          <a:xfrm>
            <a:off x="318050" y="3144179"/>
            <a:ext cx="372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Build e </a:t>
            </a:r>
            <a:r>
              <a:rPr lang="pt-BR" sz="1800" dirty="0" err="1"/>
              <a:t>push</a:t>
            </a:r>
            <a:r>
              <a:rPr lang="pt-BR" sz="1800" dirty="0"/>
              <a:t> para o registry</a:t>
            </a:r>
          </a:p>
        </p:txBody>
      </p:sp>
    </p:spTree>
    <p:extLst>
      <p:ext uri="{BB962C8B-B14F-4D97-AF65-F5344CB8AC3E}">
        <p14:creationId xmlns:p14="http://schemas.microsoft.com/office/powerpoint/2010/main" val="865984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246490" y="198782"/>
            <a:ext cx="5266339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Container != Máquina Virtual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CB89D-FBCE-DA47-9145-6C08E544E686}"/>
              </a:ext>
            </a:extLst>
          </p:cNvPr>
          <p:cNvSpPr txBox="1"/>
          <p:nvPr/>
        </p:nvSpPr>
        <p:spPr>
          <a:xfrm>
            <a:off x="246490" y="911282"/>
            <a:ext cx="844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F60DFE-F8D7-C348-A1AD-0C6AE9D4B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16" y="1095948"/>
            <a:ext cx="7825967" cy="324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8537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190830" y="198782"/>
            <a:ext cx="8825154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#9 Verificando os recursos criados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151EF2-A168-C4B9-3E30-A9560AB5F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89" y="1353906"/>
            <a:ext cx="3138381" cy="17534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8642F0-AA79-E734-8929-6100E90754EB}"/>
              </a:ext>
            </a:extLst>
          </p:cNvPr>
          <p:cNvSpPr txBox="1"/>
          <p:nvPr/>
        </p:nvSpPr>
        <p:spPr>
          <a:xfrm>
            <a:off x="318051" y="714223"/>
            <a:ext cx="3053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/>
              <a:t>brew</a:t>
            </a:r>
            <a:r>
              <a:rPr lang="pt-BR" sz="1800" dirty="0"/>
              <a:t> </a:t>
            </a:r>
            <a:r>
              <a:rPr lang="pt-BR" sz="1800" dirty="0" err="1"/>
              <a:t>install</a:t>
            </a:r>
            <a:r>
              <a:rPr lang="pt-BR" sz="1800" dirty="0"/>
              <a:t> Docker;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/>
              <a:t>Dockerfile</a:t>
            </a:r>
            <a:endParaRPr lang="pt-BR" sz="18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F221FA9-BCF9-178B-AEC9-82AD10037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89" y="3513511"/>
            <a:ext cx="4517456" cy="158684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3E88AA1-C656-D7C9-E75B-62B3FA8B2879}"/>
              </a:ext>
            </a:extLst>
          </p:cNvPr>
          <p:cNvSpPr txBox="1"/>
          <p:nvPr/>
        </p:nvSpPr>
        <p:spPr>
          <a:xfrm>
            <a:off x="318050" y="3144179"/>
            <a:ext cx="372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Build e </a:t>
            </a:r>
            <a:r>
              <a:rPr lang="pt-BR" sz="1800" dirty="0" err="1"/>
              <a:t>push</a:t>
            </a:r>
            <a:r>
              <a:rPr lang="pt-BR" sz="1800" dirty="0"/>
              <a:t> para o registry</a:t>
            </a:r>
          </a:p>
        </p:txBody>
      </p:sp>
    </p:spTree>
    <p:extLst>
      <p:ext uri="{BB962C8B-B14F-4D97-AF65-F5344CB8AC3E}">
        <p14:creationId xmlns:p14="http://schemas.microsoft.com/office/powerpoint/2010/main" val="9358579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190830" y="198782"/>
            <a:ext cx="8825154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#10 Expondo o IP externo e testando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151EF2-A168-C4B9-3E30-A9560AB5F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89" y="1353906"/>
            <a:ext cx="3138381" cy="17534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8642F0-AA79-E734-8929-6100E90754EB}"/>
              </a:ext>
            </a:extLst>
          </p:cNvPr>
          <p:cNvSpPr txBox="1"/>
          <p:nvPr/>
        </p:nvSpPr>
        <p:spPr>
          <a:xfrm>
            <a:off x="318051" y="714223"/>
            <a:ext cx="3053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/>
              <a:t>brew</a:t>
            </a:r>
            <a:r>
              <a:rPr lang="pt-BR" sz="1800" dirty="0"/>
              <a:t> </a:t>
            </a:r>
            <a:r>
              <a:rPr lang="pt-BR" sz="1800" dirty="0" err="1"/>
              <a:t>install</a:t>
            </a:r>
            <a:r>
              <a:rPr lang="pt-BR" sz="1800" dirty="0"/>
              <a:t> Docker;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/>
              <a:t>Dockerfile</a:t>
            </a:r>
            <a:endParaRPr lang="pt-BR" sz="18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F221FA9-BCF9-178B-AEC9-82AD10037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89" y="3513511"/>
            <a:ext cx="4517456" cy="158684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3E88AA1-C656-D7C9-E75B-62B3FA8B2879}"/>
              </a:ext>
            </a:extLst>
          </p:cNvPr>
          <p:cNvSpPr txBox="1"/>
          <p:nvPr/>
        </p:nvSpPr>
        <p:spPr>
          <a:xfrm>
            <a:off x="318050" y="3144179"/>
            <a:ext cx="372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Build e </a:t>
            </a:r>
            <a:r>
              <a:rPr lang="pt-BR" sz="1800" dirty="0" err="1"/>
              <a:t>push</a:t>
            </a:r>
            <a:r>
              <a:rPr lang="pt-BR" sz="1800" dirty="0"/>
              <a:t> para o registry</a:t>
            </a:r>
          </a:p>
        </p:txBody>
      </p:sp>
    </p:spTree>
    <p:extLst>
      <p:ext uri="{BB962C8B-B14F-4D97-AF65-F5344CB8AC3E}">
        <p14:creationId xmlns:p14="http://schemas.microsoft.com/office/powerpoint/2010/main" val="37011419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190830" y="198782"/>
            <a:ext cx="8825154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#11 Modificando manifesto para subir mais réplicas da app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151EF2-A168-C4B9-3E30-A9560AB5F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89" y="1353906"/>
            <a:ext cx="3138381" cy="17534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8642F0-AA79-E734-8929-6100E90754EB}"/>
              </a:ext>
            </a:extLst>
          </p:cNvPr>
          <p:cNvSpPr txBox="1"/>
          <p:nvPr/>
        </p:nvSpPr>
        <p:spPr>
          <a:xfrm>
            <a:off x="318051" y="714223"/>
            <a:ext cx="3053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/>
              <a:t>brew</a:t>
            </a:r>
            <a:r>
              <a:rPr lang="pt-BR" sz="1800" dirty="0"/>
              <a:t> </a:t>
            </a:r>
            <a:r>
              <a:rPr lang="pt-BR" sz="1800" dirty="0" err="1"/>
              <a:t>install</a:t>
            </a:r>
            <a:r>
              <a:rPr lang="pt-BR" sz="1800" dirty="0"/>
              <a:t> Docker;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/>
              <a:t>Dockerfile</a:t>
            </a:r>
            <a:endParaRPr lang="pt-BR" sz="18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F221FA9-BCF9-178B-AEC9-82AD10037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89" y="3513511"/>
            <a:ext cx="4517456" cy="158684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3E88AA1-C656-D7C9-E75B-62B3FA8B2879}"/>
              </a:ext>
            </a:extLst>
          </p:cNvPr>
          <p:cNvSpPr txBox="1"/>
          <p:nvPr/>
        </p:nvSpPr>
        <p:spPr>
          <a:xfrm>
            <a:off x="318050" y="3144179"/>
            <a:ext cx="372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Build e </a:t>
            </a:r>
            <a:r>
              <a:rPr lang="pt-BR" sz="1800" dirty="0" err="1"/>
              <a:t>push</a:t>
            </a:r>
            <a:r>
              <a:rPr lang="pt-BR" sz="1800" dirty="0"/>
              <a:t> para o registry</a:t>
            </a:r>
          </a:p>
        </p:txBody>
      </p:sp>
    </p:spTree>
    <p:extLst>
      <p:ext uri="{BB962C8B-B14F-4D97-AF65-F5344CB8AC3E}">
        <p14:creationId xmlns:p14="http://schemas.microsoft.com/office/powerpoint/2010/main" val="4481484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190830" y="198782"/>
            <a:ext cx="8825154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#12 Verificando os logs da app e o </a:t>
            </a:r>
            <a:r>
              <a:rPr lang="pt-BR" sz="2400" b="1" dirty="0" err="1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load</a:t>
            </a: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400" b="1" dirty="0" err="1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balancing</a:t>
            </a: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 automático 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151EF2-A168-C4B9-3E30-A9560AB5F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89" y="1353906"/>
            <a:ext cx="3138381" cy="17534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8642F0-AA79-E734-8929-6100E90754EB}"/>
              </a:ext>
            </a:extLst>
          </p:cNvPr>
          <p:cNvSpPr txBox="1"/>
          <p:nvPr/>
        </p:nvSpPr>
        <p:spPr>
          <a:xfrm>
            <a:off x="318051" y="714223"/>
            <a:ext cx="3053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/>
              <a:t>brew</a:t>
            </a:r>
            <a:r>
              <a:rPr lang="pt-BR" sz="1800" dirty="0"/>
              <a:t> </a:t>
            </a:r>
            <a:r>
              <a:rPr lang="pt-BR" sz="1800" dirty="0" err="1"/>
              <a:t>install</a:t>
            </a:r>
            <a:r>
              <a:rPr lang="pt-BR" sz="1800" dirty="0"/>
              <a:t> Docker;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/>
              <a:t>Dockerfile</a:t>
            </a:r>
            <a:endParaRPr lang="pt-BR" sz="18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F221FA9-BCF9-178B-AEC9-82AD10037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89" y="3513511"/>
            <a:ext cx="4517456" cy="158684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3E88AA1-C656-D7C9-E75B-62B3FA8B2879}"/>
              </a:ext>
            </a:extLst>
          </p:cNvPr>
          <p:cNvSpPr txBox="1"/>
          <p:nvPr/>
        </p:nvSpPr>
        <p:spPr>
          <a:xfrm>
            <a:off x="318050" y="3144179"/>
            <a:ext cx="372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Build e </a:t>
            </a:r>
            <a:r>
              <a:rPr lang="pt-BR" sz="1800" dirty="0" err="1"/>
              <a:t>push</a:t>
            </a:r>
            <a:r>
              <a:rPr lang="pt-BR" sz="1800" dirty="0"/>
              <a:t> para o registry</a:t>
            </a:r>
          </a:p>
        </p:txBody>
      </p:sp>
    </p:spTree>
    <p:extLst>
      <p:ext uri="{BB962C8B-B14F-4D97-AF65-F5344CB8AC3E}">
        <p14:creationId xmlns:p14="http://schemas.microsoft.com/office/powerpoint/2010/main" val="847993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190830" y="198782"/>
            <a:ext cx="8825154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#13 Verificando o </a:t>
            </a:r>
            <a:r>
              <a:rPr lang="pt-BR" sz="2400" b="1" dirty="0" err="1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deployment</a:t>
            </a: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 gerenciando os recursos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151EF2-A168-C4B9-3E30-A9560AB5F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089" y="1353906"/>
            <a:ext cx="3138381" cy="17534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8642F0-AA79-E734-8929-6100E90754EB}"/>
              </a:ext>
            </a:extLst>
          </p:cNvPr>
          <p:cNvSpPr txBox="1"/>
          <p:nvPr/>
        </p:nvSpPr>
        <p:spPr>
          <a:xfrm>
            <a:off x="318051" y="714223"/>
            <a:ext cx="30533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/>
              <a:t>brew</a:t>
            </a:r>
            <a:r>
              <a:rPr lang="pt-BR" sz="1800" dirty="0"/>
              <a:t> </a:t>
            </a:r>
            <a:r>
              <a:rPr lang="pt-BR" sz="1800" dirty="0" err="1"/>
              <a:t>install</a:t>
            </a:r>
            <a:r>
              <a:rPr lang="pt-BR" sz="1800" dirty="0"/>
              <a:t> Docker;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err="1"/>
              <a:t>Dockerfile</a:t>
            </a:r>
            <a:endParaRPr lang="pt-BR" sz="18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F221FA9-BCF9-178B-AEC9-82AD10037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89" y="3513511"/>
            <a:ext cx="4517456" cy="158684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F3E88AA1-C656-D7C9-E75B-62B3FA8B2879}"/>
              </a:ext>
            </a:extLst>
          </p:cNvPr>
          <p:cNvSpPr txBox="1"/>
          <p:nvPr/>
        </p:nvSpPr>
        <p:spPr>
          <a:xfrm>
            <a:off x="318050" y="3144179"/>
            <a:ext cx="372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Build e </a:t>
            </a:r>
            <a:r>
              <a:rPr lang="pt-BR" sz="1800" dirty="0" err="1"/>
              <a:t>push</a:t>
            </a:r>
            <a:r>
              <a:rPr lang="pt-BR" sz="1800" dirty="0"/>
              <a:t> para o registry</a:t>
            </a:r>
          </a:p>
        </p:txBody>
      </p:sp>
    </p:spTree>
    <p:extLst>
      <p:ext uri="{BB962C8B-B14F-4D97-AF65-F5344CB8AC3E}">
        <p14:creationId xmlns:p14="http://schemas.microsoft.com/office/powerpoint/2010/main" val="2691275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It's Demo Time! - Happy Homer | Make a Meme">
            <a:extLst>
              <a:ext uri="{FF2B5EF4-FFF2-40B4-BE49-F238E27FC236}">
                <a16:creationId xmlns:a16="http://schemas.microsoft.com/office/drawing/2014/main" id="{509BB3BF-7DBD-2143-A0C3-FF1407B22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04950"/>
            <a:ext cx="3810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4938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246490" y="198782"/>
            <a:ext cx="5266339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Conclusão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71EF78-C463-4E49-AEC3-7E5065CCDB0A}"/>
              </a:ext>
            </a:extLst>
          </p:cNvPr>
          <p:cNvSpPr txBox="1"/>
          <p:nvPr/>
        </p:nvSpPr>
        <p:spPr>
          <a:xfrm>
            <a:off x="246490" y="911282"/>
            <a:ext cx="8058524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Repositório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 demo: 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hlinkClick r:id="rId3"/>
              </a:rPr>
              <a:t>https://github.com/luisfelipe998/docker-kubernetes-arq-com-2</a:t>
            </a:r>
            <a:endParaRPr lang="en-US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Docker e Kubernetes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são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as ferramentas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mais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famosas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para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trabalhar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com containers, mas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existem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muitas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outras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Containers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cumprem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um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papel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fundamental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computação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distribuída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na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nuvem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atualmente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Containers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facilitam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desenvolvimento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sendo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possível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portar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aplicação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pra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diferentes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máquinas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garantindo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mesmo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ambiente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Kubernetes prove um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ambiente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orquestração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multiplos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containers,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permitindo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operação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deles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em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um cluster;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Foi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possível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rodar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aplicação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no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ambiente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k8s e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observar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algumas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das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principais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características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disso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B214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B214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8365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246490" y="198782"/>
            <a:ext cx="5266339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Referências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BF4221-B7CE-CA4A-A1F7-C83CEF2488E8}"/>
              </a:ext>
            </a:extLst>
          </p:cNvPr>
          <p:cNvSpPr txBox="1"/>
          <p:nvPr/>
        </p:nvSpPr>
        <p:spPr>
          <a:xfrm>
            <a:off x="75927" y="820512"/>
            <a:ext cx="8647610" cy="412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ADEKANYE, F. 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Understanding Docker concepts.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Disponível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https://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www.section.io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/engineering-education/docker-concepts/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02 Jun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AGARWAL, N. 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 Container’s Filesystem </a:t>
            </a:r>
            <a:r>
              <a:rPr lang="en-US" sz="7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Desmystified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Disponível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https://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medium.com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/@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BeNitinAgarwal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/docker-containers-filesystem-demystified-b6ed8112a04a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02 Jun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CALIZO, M. </a:t>
            </a:r>
            <a:r>
              <a:rPr lang="en-US" sz="700" b="1" dirty="0">
                <a:solidFill>
                  <a:schemeClr val="tx1"/>
                </a:solidFill>
              </a:rPr>
              <a:t>6 container concepts you need to understand.</a:t>
            </a:r>
            <a:r>
              <a:rPr lang="en-US" sz="700" dirty="0">
                <a:solidFill>
                  <a:schemeClr val="tx1"/>
                </a:solidFill>
              </a:rPr>
              <a:t> </a:t>
            </a:r>
            <a:r>
              <a:rPr lang="en-US" sz="700" dirty="0" err="1">
                <a:solidFill>
                  <a:schemeClr val="tx1"/>
                </a:solidFill>
              </a:rPr>
              <a:t>Disponível</a:t>
            </a:r>
            <a:r>
              <a:rPr lang="en-US" sz="700" dirty="0">
                <a:solidFill>
                  <a:schemeClr val="tx1"/>
                </a:solidFill>
              </a:rPr>
              <a:t> </a:t>
            </a:r>
            <a:r>
              <a:rPr lang="en-US" sz="700" dirty="0" err="1">
                <a:solidFill>
                  <a:schemeClr val="tx1"/>
                </a:solidFill>
              </a:rPr>
              <a:t>em</a:t>
            </a:r>
            <a:r>
              <a:rPr lang="en-US" sz="700" dirty="0">
                <a:solidFill>
                  <a:schemeClr val="tx1"/>
                </a:solidFill>
              </a:rPr>
              <a:t> https://</a:t>
            </a:r>
            <a:r>
              <a:rPr lang="en-US" sz="700" dirty="0" err="1">
                <a:solidFill>
                  <a:schemeClr val="tx1"/>
                </a:solidFill>
              </a:rPr>
              <a:t>opensource.com</a:t>
            </a:r>
            <a:r>
              <a:rPr lang="en-US" sz="700" dirty="0">
                <a:solidFill>
                  <a:schemeClr val="tx1"/>
                </a:solidFill>
              </a:rPr>
              <a:t>/article/20/12/containers-101. </a:t>
            </a:r>
            <a:r>
              <a:rPr lang="en-US" sz="700" dirty="0" err="1">
                <a:solidFill>
                  <a:schemeClr val="tx1"/>
                </a:solidFill>
              </a:rPr>
              <a:t>Acesso</a:t>
            </a:r>
            <a:r>
              <a:rPr lang="en-US" sz="700" dirty="0">
                <a:solidFill>
                  <a:schemeClr val="tx1"/>
                </a:solidFill>
              </a:rPr>
              <a:t> </a:t>
            </a:r>
            <a:r>
              <a:rPr lang="en-US" sz="700" dirty="0" err="1">
                <a:solidFill>
                  <a:schemeClr val="tx1"/>
                </a:solidFill>
              </a:rPr>
              <a:t>em</a:t>
            </a:r>
            <a:r>
              <a:rPr lang="en-US" sz="700" dirty="0">
                <a:solidFill>
                  <a:schemeClr val="tx1"/>
                </a:solidFill>
              </a:rPr>
              <a:t> 02 Jun 2022</a:t>
            </a:r>
            <a:endParaRPr lang="en-US" sz="7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CONTAINERD. </a:t>
            </a:r>
            <a:r>
              <a:rPr lang="en-US" sz="7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Containerd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Disponível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containerd.io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02 Jun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CROSBY, M. 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sz="7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containerd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Disponível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https://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www.docker.com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/blog/what-is-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containerd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-runtime/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02 Jun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DOCKER. 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Container Network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Disponível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https://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docs.docker.com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/config/containers/container-networking/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02 Jun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DOCKER. 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 Desktop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Disponível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https://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www.docker.com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/products/docker-desktop/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02 Jun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DOCKER. 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 Overview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Disponível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https://docs.docker.com/get-started/overview/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02 Jun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DOCKER. 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 Data in Docker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Disponível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https://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docs.docker.com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/storage/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02 Jun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DOCKER. 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Persist the DB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Disponível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https://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docs.docker.com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/get-started/05_persisting_data/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02 Jun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DOCKER. 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Bind Mounts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Disponível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https://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docs.docker.com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/storage/bind-mounts/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02 Jun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DOCKER. 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Bridges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Disponível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https://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docs.docker.com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/network/bridge/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02 Jun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DOCKER. 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Volumes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Disponível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https://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docs.docker.com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/storage/volumes/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02 Jun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DOCKER. 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containers to Build, Share and Run your applications.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Disponível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https://www.docker.com/resources/what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-container/#:~:text=A%20Docker%20container%20image%20is,tools%2C%20system%20libraries%20and%20settings.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02 Jun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KUBERNETES. 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Kubernetes.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Disponível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kubernetes.io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02 Jun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MCCARTY, S. 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Practical Introduction to Container Terminology.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Disponível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https://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developers.redhat.com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/blog/2018/02/22/container-terminology-practical-introduction#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02 Jun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NETAPP. 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What are containers.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Disponível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https://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www.netapp.com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/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devops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solutions/what-are-containers/#:~:text=Benefits%20of%20containers,-Containers%20are%20a&amp;text=Containers%20require%20less%20system%20resources,t%20include%20operating%20system%20images.&amp;text=Applications%20running%20in%20containers%20can,operating%20systems%20and%20hardware%20platforms.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Acesso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02 Jun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SANTOS, L. </a:t>
            </a:r>
            <a:r>
              <a:rPr lang="en-US" sz="700" b="1" dirty="0" err="1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Entendendo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Runtimes de Containers.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Disponível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: https://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blog.lsantos.dev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/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entendendo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-runtimes-de-containers/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Acesso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02 Jun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SANTOS, L. 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Kubernetes </a:t>
            </a:r>
            <a:r>
              <a:rPr lang="en-US" sz="700" b="1" dirty="0" err="1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sem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Docker? – </a:t>
            </a:r>
            <a:r>
              <a:rPr lang="en-US" sz="700" b="1" dirty="0" err="1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Entendendo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OCI, CRI, e o </a:t>
            </a:r>
            <a:r>
              <a:rPr lang="en-US" sz="700" b="1" dirty="0" err="1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ecossistema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de containers.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Disponível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https://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blog.lsantos.dev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/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oci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-cri-docker-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ecossistema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-de-containers/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Acesso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 02 Jun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SIMANUPANG, I. </a:t>
            </a:r>
            <a:r>
              <a:rPr lang="en-US" sz="7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Daemonless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Container Engine.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Disponível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https://medium.com/easyread/daemonless-container-engine-5364394b80ec.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02 Jun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SIMPLILEARN. 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Docker: Advantages and Components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Disponível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https://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www.simplilearn.com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/tutorials/docker-tutorial/what-is-docker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02 Jun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SITE24X7. 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 containers work.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Disponível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https://www.site24x7.com/learn/containers/how-containers-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work.html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#:~:text=will%20utilize%20it.-,Containers%20are%20an%20abstraction%20in%20the%20application%20layer%2C%20whereby%20code,running%20as%20an%20isolated%20process.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02 Jun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SUPALOV, V. 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are Docker image layers?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Disponível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https://vsupalov.com/docker-image-layers/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02 Jun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VELICHKO, I. 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and How to Use </a:t>
            </a:r>
            <a:r>
              <a:rPr lang="en-US" sz="7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Containerd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From Command Line.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Disponível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https://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iximiuz.com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/posts/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containerd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-command-line-clients/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02 Jun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VMWARE. 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container orchestration?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Disponível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https://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www.vmware.com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/topics/glossary/content/container-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orchestration.html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#:~:text=Container%20orchestration%20is%20the%20automation,networking%2C%20load%20balancing%20and%20more.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02 Jun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WALKER, J. 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</a:t>
            </a:r>
            <a:r>
              <a:rPr lang="en-US" sz="7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Podman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How does it differ from Docker?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Disponível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https://www.howtogeek.com/devops/what-is-podman-and-how-does-it-differ-from-docker/#:~:text=In%20Podman%2C%20containers%20can%20form,to%20the%20Kubernetes%20Pod%20concept.&amp;text=The%20Pod%20concept%20is%20powerful,and%20manage%20them%20in%20unison.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02 Jun 2022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WAVEWORKS. </a:t>
            </a:r>
            <a:r>
              <a:rPr lang="en-US" sz="7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Comparing Container Orchestrators: 6 choices analyzed.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Disponível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https://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www.weave.works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/blog/comparing-container-orchestration/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Acesso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7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02 Jun 2022</a:t>
            </a:r>
          </a:p>
          <a:p>
            <a:pPr>
              <a:spcAft>
                <a:spcPts val="1200"/>
              </a:spcAft>
            </a:pPr>
            <a:endParaRPr lang="en-US" sz="700" dirty="0">
              <a:solidFill>
                <a:schemeClr val="tx1"/>
              </a:solidFill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7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2439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246490" y="198782"/>
            <a:ext cx="5266339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Conceitos importantes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CB89D-FBCE-DA47-9145-6C08E544E686}"/>
              </a:ext>
            </a:extLst>
          </p:cNvPr>
          <p:cNvSpPr txBox="1"/>
          <p:nvPr/>
        </p:nvSpPr>
        <p:spPr>
          <a:xfrm>
            <a:off x="246490" y="911282"/>
            <a:ext cx="844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F9BAC4-62BA-CD44-BB03-17AA7561D4DA}"/>
              </a:ext>
            </a:extLst>
          </p:cNvPr>
          <p:cNvSpPr txBox="1"/>
          <p:nvPr/>
        </p:nvSpPr>
        <p:spPr>
          <a:xfrm>
            <a:off x="330612" y="911282"/>
            <a:ext cx="8121625" cy="39805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ontainers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  <a:endParaRPr lang="en-US" b="0" i="0" dirty="0">
              <a:solidFill>
                <a:schemeClr val="bg1">
                  <a:lumMod val="75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Container images;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 engines;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Container host;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Registry;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Image Layers;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B214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B214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rgbClr val="0B214A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059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246490" y="198782"/>
            <a:ext cx="5266339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Container </a:t>
            </a:r>
            <a:r>
              <a:rPr lang="pt-BR" sz="2400" b="1" dirty="0" err="1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images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CB89D-FBCE-DA47-9145-6C08E544E686}"/>
              </a:ext>
            </a:extLst>
          </p:cNvPr>
          <p:cNvSpPr txBox="1"/>
          <p:nvPr/>
        </p:nvSpPr>
        <p:spPr>
          <a:xfrm>
            <a:off x="246490" y="911282"/>
            <a:ext cx="844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DD03DE-B2A7-4B4A-AD12-AB2A163CCEE9}"/>
              </a:ext>
            </a:extLst>
          </p:cNvPr>
          <p:cNvSpPr txBox="1"/>
          <p:nvPr/>
        </p:nvSpPr>
        <p:spPr>
          <a:xfrm>
            <a:off x="330612" y="911282"/>
            <a:ext cx="8121625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É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um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arquivo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“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executável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”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baixado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um registry que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contém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tudo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que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é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necessário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para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rodar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aplicação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Elemento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estático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que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origina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containers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quando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instanciado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Pode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possuir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uma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ou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mais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layers,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assim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como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metadata;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Possui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um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formato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específico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hoje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padrão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é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 OCI (Open Container Initiative);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Criado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partir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de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camadas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em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cima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de um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imagem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base;</a:t>
            </a:r>
          </a:p>
        </p:txBody>
      </p:sp>
      <p:pic>
        <p:nvPicPr>
          <p:cNvPr id="1026" name="Picture 2" descr="Open Container Initiative - Open Container Initiative">
            <a:extLst>
              <a:ext uri="{FF2B5EF4-FFF2-40B4-BE49-F238E27FC236}">
                <a16:creationId xmlns:a16="http://schemas.microsoft.com/office/drawing/2014/main" id="{46B13683-B942-4143-AFC2-4AF648F1C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939" y="3254998"/>
            <a:ext cx="2283073" cy="49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753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246490" y="198782"/>
            <a:ext cx="5266339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Container </a:t>
            </a:r>
            <a:r>
              <a:rPr lang="pt-BR" sz="2400" b="1" dirty="0" err="1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Engines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CB89D-FBCE-DA47-9145-6C08E544E686}"/>
              </a:ext>
            </a:extLst>
          </p:cNvPr>
          <p:cNvSpPr txBox="1"/>
          <p:nvPr/>
        </p:nvSpPr>
        <p:spPr>
          <a:xfrm>
            <a:off x="246490" y="911282"/>
            <a:ext cx="844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DD03DE-B2A7-4B4A-AD12-AB2A163CCEE9}"/>
              </a:ext>
            </a:extLst>
          </p:cNvPr>
          <p:cNvSpPr txBox="1"/>
          <p:nvPr/>
        </p:nvSpPr>
        <p:spPr>
          <a:xfrm>
            <a:off x="330612" y="911282"/>
            <a:ext cx="81216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Componente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que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executa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comandos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do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usuário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e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roda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as container images;</a:t>
            </a:r>
            <a:endParaRPr lang="en-US" b="0" i="0" dirty="0">
              <a:solidFill>
                <a:srgbClr val="0B214A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146" name="Picture 2" descr="rkt Reviews 2022: Details, Pricing, &amp; Features | G2">
            <a:extLst>
              <a:ext uri="{FF2B5EF4-FFF2-40B4-BE49-F238E27FC236}">
                <a16:creationId xmlns:a16="http://schemas.microsoft.com/office/drawing/2014/main" id="{352F0245-ED95-224E-8908-0FCDD058E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87" y="3404751"/>
            <a:ext cx="1828800" cy="96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Docker Logos - Docker">
            <a:extLst>
              <a:ext uri="{FF2B5EF4-FFF2-40B4-BE49-F238E27FC236}">
                <a16:creationId xmlns:a16="http://schemas.microsoft.com/office/drawing/2014/main" id="{E5CBE34D-775F-834E-B55E-8704AF6182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287" y="2091904"/>
            <a:ext cx="3929840" cy="1011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Podman Blogs">
            <a:extLst>
              <a:ext uri="{FF2B5EF4-FFF2-40B4-BE49-F238E27FC236}">
                <a16:creationId xmlns:a16="http://schemas.microsoft.com/office/drawing/2014/main" id="{1FD2B016-B52C-3A4C-B728-A8F424F61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930" y="1451556"/>
            <a:ext cx="2318578" cy="61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Entendendo as diferenças entre os runtimes containerd e CRI-O">
            <a:extLst>
              <a:ext uri="{FF2B5EF4-FFF2-40B4-BE49-F238E27FC236}">
                <a16:creationId xmlns:a16="http://schemas.microsoft.com/office/drawing/2014/main" id="{356E04D1-7D05-FE47-92C0-54F564783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418" y="4019677"/>
            <a:ext cx="1828801" cy="69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LXD 3.15: the new version is out | From Linux">
            <a:extLst>
              <a:ext uri="{FF2B5EF4-FFF2-40B4-BE49-F238E27FC236}">
                <a16:creationId xmlns:a16="http://schemas.microsoft.com/office/drawing/2014/main" id="{0D073C93-609D-B54C-A283-47E7EBE4B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12" y="1507293"/>
            <a:ext cx="1828801" cy="1011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4F08130-FA18-DF46-9BEC-9B349AEFE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5567" y="3033340"/>
            <a:ext cx="1630102" cy="403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93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246490" y="198782"/>
            <a:ext cx="5266339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Container </a:t>
            </a:r>
            <a:r>
              <a:rPr lang="pt-BR" sz="2400" b="1" dirty="0" err="1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Engines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CB89D-FBCE-DA47-9145-6C08E544E686}"/>
              </a:ext>
            </a:extLst>
          </p:cNvPr>
          <p:cNvSpPr txBox="1"/>
          <p:nvPr/>
        </p:nvSpPr>
        <p:spPr>
          <a:xfrm>
            <a:off x="246490" y="911282"/>
            <a:ext cx="844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DD03DE-B2A7-4B4A-AD12-AB2A163CCEE9}"/>
              </a:ext>
            </a:extLst>
          </p:cNvPr>
          <p:cNvSpPr txBox="1"/>
          <p:nvPr/>
        </p:nvSpPr>
        <p:spPr>
          <a:xfrm>
            <a:off x="330612" y="911282"/>
            <a:ext cx="8121625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Responsabilidades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principais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lvl="1">
              <a:spcAft>
                <a:spcPts val="1200"/>
              </a:spcAft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	- Lidar com inputs do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usuário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</a:p>
          <a:p>
            <a:pPr>
              <a:spcAft>
                <a:spcPts val="1200"/>
              </a:spcAft>
            </a:pP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	- Lidar com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c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hamadas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API de um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orquestrador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de containers (e.g. Kubernetes);</a:t>
            </a:r>
          </a:p>
          <a:p>
            <a:pPr lvl="1">
              <a:spcAft>
                <a:spcPts val="1200"/>
              </a:spcAft>
            </a:pP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	-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Baixar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imagens do registry;</a:t>
            </a:r>
          </a:p>
          <a:p>
            <a:pPr lvl="1">
              <a:spcAft>
                <a:spcPts val="1200"/>
              </a:spcAft>
            </a:pP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	-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Preparar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o container para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execução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765594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5;p13">
            <a:extLst>
              <a:ext uri="{FF2B5EF4-FFF2-40B4-BE49-F238E27FC236}">
                <a16:creationId xmlns:a16="http://schemas.microsoft.com/office/drawing/2014/main" id="{CB6699A7-7286-3E4D-B564-1B003FE8D9FC}"/>
              </a:ext>
            </a:extLst>
          </p:cNvPr>
          <p:cNvSpPr txBox="1"/>
          <p:nvPr/>
        </p:nvSpPr>
        <p:spPr>
          <a:xfrm>
            <a:off x="246490" y="198782"/>
            <a:ext cx="5266339" cy="7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20409A"/>
                </a:solidFill>
                <a:latin typeface="Roboto"/>
                <a:ea typeface="Roboto"/>
                <a:cs typeface="Roboto"/>
                <a:sym typeface="Roboto"/>
              </a:rPr>
              <a:t>Container Host</a:t>
            </a:r>
            <a:endParaRPr sz="2400" b="1" dirty="0">
              <a:solidFill>
                <a:srgbClr val="2040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3CB89D-FBCE-DA47-9145-6C08E544E686}"/>
              </a:ext>
            </a:extLst>
          </p:cNvPr>
          <p:cNvSpPr txBox="1"/>
          <p:nvPr/>
        </p:nvSpPr>
        <p:spPr>
          <a:xfrm>
            <a:off x="246490" y="911282"/>
            <a:ext cx="8449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DD03DE-B2A7-4B4A-AD12-AB2A163CCEE9}"/>
              </a:ext>
            </a:extLst>
          </p:cNvPr>
          <p:cNvSpPr txBox="1"/>
          <p:nvPr/>
        </p:nvSpPr>
        <p:spPr>
          <a:xfrm>
            <a:off x="330612" y="911282"/>
            <a:ext cx="8121625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istema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operacional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que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os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containers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estão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rodando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No 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inux,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é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possível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rodar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os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containers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diretamente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no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sistema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operacional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da </a:t>
            </a:r>
            <a:r>
              <a:rPr lang="en-US" b="0" i="0" dirty="0" err="1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máquina</a:t>
            </a:r>
            <a:r>
              <a:rPr lang="en-US" b="0" i="0" dirty="0">
                <a:solidFill>
                  <a:srgbClr val="0B214A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 Windows,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normalmente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utiliza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-se o WSL2;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 MacOS,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normalmente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é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rodado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uma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máquina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virtual Linux por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debaixo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dos </a:t>
            </a:r>
            <a:r>
              <a:rPr lang="en-US" dirty="0" err="1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panos</a:t>
            </a:r>
            <a:r>
              <a:rPr lang="en-US" dirty="0">
                <a:solidFill>
                  <a:srgbClr val="0B214A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15423629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9682</TotalTime>
  <Words>2229</Words>
  <Application>Microsoft Macintosh PowerPoint</Application>
  <PresentationFormat>On-screen Show (16:9)</PresentationFormat>
  <Paragraphs>220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Amazon Ember</vt:lpstr>
      <vt:lpstr>Roboto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Nathalia Nunes do Prado</dc:creator>
  <cp:lastModifiedBy>Borsoi, Luis</cp:lastModifiedBy>
  <cp:revision>38</cp:revision>
  <dcterms:modified xsi:type="dcterms:W3CDTF">2023-11-28T13:38:02Z</dcterms:modified>
</cp:coreProperties>
</file>